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2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1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ppt/tags/tag61.xml" ContentType="application/vnd.openxmlformats-officedocument.presentationml.tags+xml"/>
  <Override PartName="/ppt/tags/tag60.xml" ContentType="application/vnd.openxmlformats-officedocument.presentationml.tags+xml"/>
  <Override PartName="/ppt/tags/tag59.xml" ContentType="application/vnd.openxmlformats-officedocument.presentationml.tags+xml"/>
  <Override PartName="/ppt/tags/tag58.xml" ContentType="application/vnd.openxmlformats-officedocument.presentationml.tags+xml"/>
  <Override PartName="/ppt/tags/tag57.xml" ContentType="application/vnd.openxmlformats-officedocument.presentationml.tags+xml"/>
  <Override PartName="/ppt/tags/tag56.xml" ContentType="application/vnd.openxmlformats-officedocument.presentationml.tags+xml"/>
  <Override PartName="/ppt/tags/tag55.xml" ContentType="application/vnd.openxmlformats-officedocument.presentationml.tags+xml"/>
  <Override PartName="/ppt/tags/tag54.xml" ContentType="application/vnd.openxmlformats-officedocument.presentationml.tags+xml"/>
  <Override PartName="/ppt/tags/tag53.xml" ContentType="application/vnd.openxmlformats-officedocument.presentationml.tags+xml"/>
  <Override PartName="/ppt/tags/tag52.xml" ContentType="application/vnd.openxmlformats-officedocument.presentationml.tags+xml"/>
  <Override PartName="/ppt/tags/tag51.xml" ContentType="application/vnd.openxmlformats-officedocument.presentationml.tags+xml"/>
  <Override PartName="/ppt/tags/tag50.xml" ContentType="application/vnd.openxmlformats-officedocument.presentationml.tags+xml"/>
  <Override PartName="/ppt/tags/tag49.xml" ContentType="application/vnd.openxmlformats-officedocument.presentationml.tags+xml"/>
  <Override PartName="/ppt/tags/tag48.xml" ContentType="application/vnd.openxmlformats-officedocument.presentationml.tags+xml"/>
  <Override PartName="/ppt/tags/tag47.xml" ContentType="application/vnd.openxmlformats-officedocument.presentationml.tags+xml"/>
  <Override PartName="/ppt/tags/tag46.xml" ContentType="application/vnd.openxmlformats-officedocument.presentationml.tags+xml"/>
  <Override PartName="/ppt/tags/tag45.xml" ContentType="application/vnd.openxmlformats-officedocument.presentationml.tags+xml"/>
  <Override PartName="/ppt/tags/tag44.xml" ContentType="application/vnd.openxmlformats-officedocument.presentationml.tags+xml"/>
  <Override PartName="/ppt/tags/tag19.xml" ContentType="application/vnd.openxmlformats-officedocument.presentationml.tags+xml"/>
  <Override PartName="/ppt/tags/tag42.xml" ContentType="application/vnd.openxmlformats-officedocument.presentationml.tags+xml"/>
  <Override PartName="/ppt/tags/tag41.xml" ContentType="application/vnd.openxmlformats-officedocument.presentationml.tags+xml"/>
  <Override PartName="/ppt/tags/tag40.xml" ContentType="application/vnd.openxmlformats-officedocument.presentationml.tags+xml"/>
  <Override PartName="/ppt/tags/tag39.xml" ContentType="application/vnd.openxmlformats-officedocument.presentationml.tags+xml"/>
  <Override PartName="/ppt/tags/tag38.xml" ContentType="application/vnd.openxmlformats-officedocument.presentationml.tags+xml"/>
  <Override PartName="/ppt/tags/tag37.xml" ContentType="application/vnd.openxmlformats-officedocument.presentationml.tags+xml"/>
  <Override PartName="/ppt/tags/tag36.xml" ContentType="application/vnd.openxmlformats-officedocument.presentationml.tags+xml"/>
  <Override PartName="/ppt/tags/tag35.xml" ContentType="application/vnd.openxmlformats-officedocument.presentationml.tags+xml"/>
  <Override PartName="/ppt/tags/tag34.xml" ContentType="application/vnd.openxmlformats-officedocument.presentationml.tags+xml"/>
  <Override PartName="/ppt/tags/tag33.xml" ContentType="application/vnd.openxmlformats-officedocument.presentationml.tags+xml"/>
  <Override PartName="/ppt/tags/tag32.xml" ContentType="application/vnd.openxmlformats-officedocument.presentationml.tags+xml"/>
  <Override PartName="/ppt/tags/tag31.xml" ContentType="application/vnd.openxmlformats-officedocument.presentationml.tags+xml"/>
  <Override PartName="/ppt/tags/tag30.xml" ContentType="application/vnd.openxmlformats-officedocument.presentationml.tags+xml"/>
  <Override PartName="/ppt/tags/tag29.xml" ContentType="application/vnd.openxmlformats-officedocument.presentationml.tags+xml"/>
  <Override PartName="/ppt/tags/tag28.xml" ContentType="application/vnd.openxmlformats-officedocument.presentationml.tags+xml"/>
  <Override PartName="/ppt/tags/tag27.xml" ContentType="application/vnd.openxmlformats-officedocument.presentationml.tags+xml"/>
  <Override PartName="/ppt/tags/tag26.xml" ContentType="application/vnd.openxmlformats-officedocument.presentationml.tags+xml"/>
  <Override PartName="/ppt/tags/tag25.xml" ContentType="application/vnd.openxmlformats-officedocument.presentationml.tag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tags/tag20.xml" ContentType="application/vnd.openxmlformats-officedocument.presentationml.tags+xml"/>
  <Override PartName="/ppt/tags/tag43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60" r:id="rId1"/>
  </p:sldMasterIdLst>
  <p:notesMasterIdLst>
    <p:notesMasterId r:id="rId56"/>
  </p:notesMasterIdLst>
  <p:handoutMasterIdLst>
    <p:handoutMasterId r:id="rId57"/>
  </p:handoutMasterIdLst>
  <p:sldIdLst>
    <p:sldId id="825" r:id="rId2"/>
    <p:sldId id="538" r:id="rId3"/>
    <p:sldId id="607" r:id="rId4"/>
    <p:sldId id="608" r:id="rId5"/>
    <p:sldId id="615" r:id="rId6"/>
    <p:sldId id="820" r:id="rId7"/>
    <p:sldId id="617" r:id="rId8"/>
    <p:sldId id="618" r:id="rId9"/>
    <p:sldId id="619" r:id="rId10"/>
    <p:sldId id="620" r:id="rId11"/>
    <p:sldId id="622" r:id="rId12"/>
    <p:sldId id="744" r:id="rId13"/>
    <p:sldId id="745" r:id="rId14"/>
    <p:sldId id="746" r:id="rId15"/>
    <p:sldId id="747" r:id="rId16"/>
    <p:sldId id="748" r:id="rId17"/>
    <p:sldId id="751" r:id="rId18"/>
    <p:sldId id="779" r:id="rId19"/>
    <p:sldId id="780" r:id="rId20"/>
    <p:sldId id="819" r:id="rId21"/>
    <p:sldId id="782" r:id="rId22"/>
    <p:sldId id="667" r:id="rId23"/>
    <p:sldId id="783" r:id="rId24"/>
    <p:sldId id="784" r:id="rId25"/>
    <p:sldId id="785" r:id="rId26"/>
    <p:sldId id="786" r:id="rId27"/>
    <p:sldId id="787" r:id="rId28"/>
    <p:sldId id="675" r:id="rId29"/>
    <p:sldId id="678" r:id="rId30"/>
    <p:sldId id="790" r:id="rId31"/>
    <p:sldId id="791" r:id="rId32"/>
    <p:sldId id="794" r:id="rId33"/>
    <p:sldId id="795" r:id="rId34"/>
    <p:sldId id="796" r:id="rId35"/>
    <p:sldId id="629" r:id="rId36"/>
    <p:sldId id="799" r:id="rId37"/>
    <p:sldId id="826" r:id="rId38"/>
    <p:sldId id="800" r:id="rId39"/>
    <p:sldId id="632" r:id="rId40"/>
    <p:sldId id="801" r:id="rId41"/>
    <p:sldId id="802" r:id="rId42"/>
    <p:sldId id="804" r:id="rId43"/>
    <p:sldId id="805" r:id="rId44"/>
    <p:sldId id="698" r:id="rId45"/>
    <p:sldId id="807" r:id="rId46"/>
    <p:sldId id="613" r:id="rId47"/>
    <p:sldId id="638" r:id="rId48"/>
    <p:sldId id="639" r:id="rId49"/>
    <p:sldId id="640" r:id="rId50"/>
    <p:sldId id="641" r:id="rId51"/>
    <p:sldId id="824" r:id="rId52"/>
    <p:sldId id="811" r:id="rId53"/>
    <p:sldId id="614" r:id="rId54"/>
    <p:sldId id="549" r:id="rId55"/>
  </p:sldIdLst>
  <p:sldSz cx="9144000" cy="6858000" type="screen4x3"/>
  <p:notesSz cx="7315200" cy="9601200"/>
  <p:custDataLst>
    <p:tags r:id="rId5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50">
          <p15:clr>
            <a:srgbClr val="A4A3A4"/>
          </p15:clr>
        </p15:guide>
        <p15:guide id="2" pos="2257">
          <p15:clr>
            <a:srgbClr val="A4A3A4"/>
          </p15:clr>
        </p15:guide>
        <p15:guide id="3" pos="4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56AC"/>
    <a:srgbClr val="0000CC"/>
    <a:srgbClr val="EFF9FF"/>
    <a:srgbClr val="E5F5FF"/>
    <a:srgbClr val="CDECFF"/>
    <a:srgbClr val="A0DAFE"/>
    <a:srgbClr val="E0F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3BF665-40B4-0C43-9709-99DDF075E0B2}" v="246" dt="2023-02-15T17:05:59.8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7" autoAdjust="0"/>
    <p:restoredTop sz="93750" autoAdjust="0"/>
  </p:normalViewPr>
  <p:slideViewPr>
    <p:cSldViewPr snapToGrid="0">
      <p:cViewPr varScale="1">
        <p:scale>
          <a:sx n="114" d="100"/>
          <a:sy n="114" d="100"/>
        </p:scale>
        <p:origin x="2184" y="184"/>
      </p:cViewPr>
      <p:guideLst>
        <p:guide orient="horz" pos="3950"/>
        <p:guide pos="2257"/>
        <p:guide pos="4174"/>
      </p:guideLst>
    </p:cSldViewPr>
  </p:slideViewPr>
  <p:outlineViewPr>
    <p:cViewPr>
      <p:scale>
        <a:sx n="33" d="100"/>
        <a:sy n="33" d="100"/>
      </p:scale>
      <p:origin x="0" y="5132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10" d="100"/>
        <a:sy n="110" d="100"/>
      </p:scale>
      <p:origin x="0" y="-1506"/>
    </p:cViewPr>
  </p:sorterViewPr>
  <p:notesViewPr>
    <p:cSldViewPr snapToGrid="0">
      <p:cViewPr varScale="1">
        <p:scale>
          <a:sx n="80" d="100"/>
          <a:sy n="80" d="100"/>
        </p:scale>
        <p:origin x="3804" y="96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65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70C0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HGN</c:v>
                </c:pt>
                <c:pt idx="1">
                  <c:v>WAT</c:v>
                </c:pt>
                <c:pt idx="2">
                  <c:v>OLS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88</c:v>
                </c:pt>
                <c:pt idx="1">
                  <c:v>79</c:v>
                </c:pt>
                <c:pt idx="2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5E-4008-B56E-BD234CB391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0804224"/>
        <c:axId val="50807168"/>
      </c:barChart>
      <c:catAx>
        <c:axId val="50804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50807168"/>
        <c:crosses val="autoZero"/>
        <c:auto val="1"/>
        <c:lblAlgn val="ctr"/>
        <c:lblOffset val="100"/>
        <c:noMultiLvlLbl val="0"/>
      </c:catAx>
      <c:valAx>
        <c:axId val="5080716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50804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0" tIns="47950" rIns="95900" bIns="47950" numCol="1" anchor="t" anchorCtr="0" compatLnSpc="1">
            <a:prstTxWarp prst="textNoShape">
              <a:avLst/>
            </a:prstTxWarp>
          </a:bodyPr>
          <a:lstStyle>
            <a:lvl1pPr defTabSz="95960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0" tIns="47950" rIns="95900" bIns="47950" numCol="1" anchor="t" anchorCtr="0" compatLnSpc="1">
            <a:prstTxWarp prst="textNoShape">
              <a:avLst/>
            </a:prstTxWarp>
          </a:bodyPr>
          <a:lstStyle>
            <a:lvl1pPr algn="r" defTabSz="95960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0" tIns="47950" rIns="95900" bIns="47950" numCol="1" anchor="b" anchorCtr="0" compatLnSpc="1">
            <a:prstTxWarp prst="textNoShape">
              <a:avLst/>
            </a:prstTxWarp>
          </a:bodyPr>
          <a:lstStyle>
            <a:lvl1pPr defTabSz="95960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0" tIns="47950" rIns="95900" bIns="47950" numCol="1" anchor="b" anchorCtr="0" compatLnSpc="1">
            <a:prstTxWarp prst="textNoShape">
              <a:avLst/>
            </a:prstTxWarp>
          </a:bodyPr>
          <a:lstStyle>
            <a:lvl1pPr algn="r" defTabSz="95960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72DF921-F78C-4221-BF6B-3A37D01FD2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52644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0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9" tIns="48310" rIns="96619" bIns="48310" numCol="1" anchor="t" anchorCtr="0" compatLnSpc="1">
            <a:prstTxWarp prst="textNoShape">
              <a:avLst/>
            </a:prstTxWarp>
          </a:bodyPr>
          <a:lstStyle>
            <a:lvl1pPr algn="l" defTabSz="96629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Revised:</a:t>
            </a:r>
          </a:p>
          <a:p>
            <a:pPr>
              <a:defRPr/>
            </a:pPr>
            <a:r>
              <a:rPr lang="en-US" dirty="0"/>
              <a:t>02/2018</a:t>
            </a:r>
          </a:p>
        </p:txBody>
      </p:sp>
      <p:sp>
        <p:nvSpPr>
          <p:cNvPr id="1228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05013" y="471488"/>
            <a:ext cx="3305175" cy="247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90144" y="3116455"/>
            <a:ext cx="6534912" cy="604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9" tIns="48310" rIns="96619" bIns="483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662545" y="9160489"/>
            <a:ext cx="4085112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9" tIns="48310" rIns="96619" bIns="48310" numCol="1" anchor="t" anchorCtr="0" compatLnSpc="1">
            <a:prstTxWarp prst="textNoShape">
              <a:avLst/>
            </a:prstTxWarp>
          </a:bodyPr>
          <a:lstStyle>
            <a:lvl1pPr defTabSz="966291">
              <a:defRPr sz="1000">
                <a:latin typeface="Arial" charset="0"/>
                <a:cs typeface="+mn-cs"/>
              </a:defRPr>
            </a:lvl1pPr>
          </a:lstStyle>
          <a:p>
            <a:pPr algn="ctr">
              <a:defRPr/>
            </a:pPr>
            <a:r>
              <a:rPr lang="en-US" dirty="0"/>
              <a:t>DWI Detection and Standardized Field Sobriety Testing</a:t>
            </a:r>
          </a:p>
          <a:p>
            <a:pPr algn="ctr">
              <a:defRPr/>
            </a:pPr>
            <a:r>
              <a:rPr lang="en-US" dirty="0"/>
              <a:t>Concepts and Principles of the Standardized Field Sobriety Tests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59552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9" tIns="48310" rIns="96619" bIns="48310" numCol="1" anchor="t" anchorCtr="0" compatLnSpc="1">
            <a:prstTxWarp prst="textNoShape">
              <a:avLst/>
            </a:prstTxWarp>
          </a:bodyPr>
          <a:lstStyle>
            <a:lvl1pPr algn="r" defTabSz="96629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Session 8</a:t>
            </a:r>
          </a:p>
          <a:p>
            <a:pPr>
              <a:defRPr/>
            </a:pPr>
            <a:r>
              <a:rPr lang="en-US" dirty="0"/>
              <a:t>Page </a:t>
            </a:r>
            <a:fld id="{1D942DDE-F972-416B-B2FB-A251CB8D3714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of 95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87680" y="3022017"/>
            <a:ext cx="63398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05006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936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1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902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6728" y="4548249"/>
            <a:ext cx="6332562" cy="10687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xfrm>
            <a:off x="436727" y="3234519"/>
            <a:ext cx="6427211" cy="5925970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93688"/>
            <a:ext cx="3290887" cy="2468562"/>
          </a:xfrm>
          <a:ln/>
        </p:spPr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10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11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52413"/>
            <a:ext cx="3290887" cy="2470150"/>
          </a:xfrm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12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93688"/>
            <a:ext cx="3290887" cy="2468562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13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14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15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80988"/>
            <a:ext cx="3290887" cy="2468562"/>
          </a:xfrm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xfrm>
            <a:off x="486888" y="3116455"/>
            <a:ext cx="643816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16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39713"/>
            <a:ext cx="3290887" cy="2468562"/>
          </a:xfrm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i="1" u="none" strike="noStrike" kern="1200" baseline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17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19843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18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1818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19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571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39713"/>
            <a:ext cx="3290887" cy="2468562"/>
          </a:xfrm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i="1" u="sng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2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20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5711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52413"/>
            <a:ext cx="3290887" cy="2470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450042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kern="1200" baseline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21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768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22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52413"/>
            <a:ext cx="3290887" cy="2470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23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348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39713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386" y="3116455"/>
            <a:ext cx="6485669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24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322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66700"/>
            <a:ext cx="3290887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25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176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52413"/>
            <a:ext cx="3290887" cy="2470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26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012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52413"/>
            <a:ext cx="3290887" cy="2470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27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65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93688"/>
            <a:ext cx="3290887" cy="2468562"/>
          </a:xfrm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28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29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52413"/>
            <a:ext cx="3290887" cy="2470150"/>
          </a:xfrm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xfrm>
            <a:off x="486888" y="3116455"/>
            <a:ext cx="6438168" cy="6044034"/>
          </a:xfrm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3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66700"/>
            <a:ext cx="3290887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30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8519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31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9063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66700"/>
            <a:ext cx="3290887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32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230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33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8985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52413"/>
            <a:ext cx="3290887" cy="2470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b="1" i="1" u="none" strike="noStrike" kern="1200" baseline="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34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3948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52413"/>
            <a:ext cx="3290887" cy="2470150"/>
          </a:xfrm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35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36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9970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52413"/>
            <a:ext cx="3290887" cy="2470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7672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37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709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66700"/>
            <a:ext cx="3290887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38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444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52413"/>
            <a:ext cx="3290887" cy="2470150"/>
          </a:xfrm>
          <a:ln/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39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52413"/>
            <a:ext cx="3290887" cy="2470150"/>
          </a:xfrm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b="0" i="0" u="none" strike="noStrike" kern="1200" baseline="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4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40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1565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66700"/>
            <a:ext cx="3290887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41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9963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936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42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8966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43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1428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xfrm>
            <a:off x="486888" y="3116455"/>
            <a:ext cx="643816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44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66700"/>
            <a:ext cx="3290887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389812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45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1333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46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47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93688"/>
            <a:ext cx="3290887" cy="2468562"/>
          </a:xfrm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48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52413"/>
            <a:ext cx="3290887" cy="2470150"/>
          </a:xfrm>
          <a:ln/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49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80988"/>
            <a:ext cx="3290887" cy="2468562"/>
          </a:xfrm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5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39713"/>
            <a:ext cx="3290887" cy="2468562"/>
          </a:xfrm>
          <a:ln/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>
          <a:xfrm>
            <a:off x="464024" y="3034567"/>
            <a:ext cx="6414448" cy="612592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50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39713"/>
            <a:ext cx="3290887" cy="2468562"/>
          </a:xfrm>
          <a:ln/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>
          <a:xfrm>
            <a:off x="464024" y="3034567"/>
            <a:ext cx="6414448" cy="612592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kern="1200" baseline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51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52413"/>
            <a:ext cx="3290887" cy="2470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b="1" i="1" u="none" strike="noStrike" kern="1200" baseline="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52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177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53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93688"/>
            <a:ext cx="3290887" cy="2468562"/>
          </a:xfrm>
          <a:ln/>
        </p:spPr>
      </p:sp>
      <p:sp>
        <p:nvSpPr>
          <p:cNvPr id="6" name="Notes Placeholder 2"/>
          <p:cNvSpPr>
            <a:spLocks noGrp="1"/>
          </p:cNvSpPr>
          <p:nvPr>
            <p:ph type="body" idx="3"/>
          </p:nvPr>
        </p:nvSpPr>
        <p:spPr>
          <a:xfrm>
            <a:off x="475012" y="3116455"/>
            <a:ext cx="6450043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54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936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kern="1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6</a:t>
            </a:fld>
            <a:r>
              <a:rPr lang="en-US"/>
              <a:t> of 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9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7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8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93688"/>
            <a:ext cx="3290887" cy="2468562"/>
          </a:xfrm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xfrm>
            <a:off x="486888" y="3116455"/>
            <a:ext cx="6438168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DWI Detection and Standardized Field Sobriety Testing</a:t>
            </a:r>
          </a:p>
          <a:p>
            <a:pPr algn="ctr">
              <a:defRPr/>
            </a:pPr>
            <a:r>
              <a:rPr lang="en-US"/>
              <a:t>Concepts and Principles of the Standardized Field Sobriety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8</a:t>
            </a:r>
          </a:p>
          <a:p>
            <a:pPr>
              <a:defRPr/>
            </a:pPr>
            <a:r>
              <a:rPr lang="en-US"/>
              <a:t>Page </a:t>
            </a:r>
            <a:fld id="{1D942DDE-F972-416B-B2FB-A251CB8D3714}" type="slidenum">
              <a:rPr lang="en-US" smtClean="0"/>
              <a:pPr>
                <a:defRPr/>
              </a:pPr>
              <a:t>9</a:t>
            </a:fld>
            <a:r>
              <a:rPr lang="en-US"/>
              <a:t> of 95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0117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9102"/>
            <a:ext cx="8229600" cy="64008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45920"/>
            <a:ext cx="8024884" cy="4386726"/>
          </a:xfr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3-</a:t>
            </a:r>
            <a:fld id="{D4AA26C7-7B8D-47CF-B634-62CFE3A4FB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79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380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3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457200" y="1645920"/>
            <a:ext cx="8229600" cy="4572000"/>
          </a:xfrm>
          <a:prstGeom prst="rect">
            <a:avLst/>
          </a:prstGeo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E5908E-5ED7-440D-896E-6A2484CBE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64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725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40080"/>
            <a:ext cx="822960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</a:t>
            </a: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45920"/>
            <a:ext cx="822960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0071A0-FB16-4136-85D9-55363E36CC78}"/>
              </a:ext>
            </a:extLst>
          </p:cNvPr>
          <p:cNvSpPr/>
          <p:nvPr userDrawn="1"/>
        </p:nvSpPr>
        <p:spPr>
          <a:xfrm>
            <a:off x="0" y="-11430"/>
            <a:ext cx="9144000" cy="36576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37">
            <a:extLst>
              <a:ext uri="{FF2B5EF4-FFF2-40B4-BE49-F238E27FC236}">
                <a16:creationId xmlns:a16="http://schemas.microsoft.com/office/drawing/2014/main" id="{9D3B4932-E2DB-49AE-905D-4D04D3A8E3A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932" y="17561"/>
            <a:ext cx="787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spc="300" dirty="0">
                <a:solidFill>
                  <a:srgbClr val="FFFFFF"/>
                </a:solidFill>
                <a:latin typeface="Arial Narrow" panose="020B0606020202030204" pitchFamily="34" charset="0"/>
              </a:rPr>
              <a:t>Session 3 – Standardized Field Sobriety Testing Review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F92A62-FB20-4FDC-A397-EE57CD15E1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248" y="30480"/>
            <a:ext cx="222126" cy="2743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055E15-6053-43E5-B3F9-6AA4F6D62DCA}"/>
              </a:ext>
            </a:extLst>
          </p:cNvPr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4B4EB694-6405-4C9A-B791-83D90643E4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125" y="6508115"/>
            <a:ext cx="6361113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 Black" panose="020B0A04020102020204" pitchFamily="34" charset="0"/>
              </a:rPr>
              <a:t>DWI DETECTION &amp; SFST REFRESHER</a:t>
            </a:r>
          </a:p>
        </p:txBody>
      </p:sp>
      <p:sp>
        <p:nvSpPr>
          <p:cNvPr id="17" name="Slide Number Placeholder 21">
            <a:extLst>
              <a:ext uri="{FF2B5EF4-FFF2-40B4-BE49-F238E27FC236}">
                <a16:creationId xmlns:a16="http://schemas.microsoft.com/office/drawing/2014/main" id="{995EA6A4-C87B-4B19-83B2-B1FBD8031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775" y="64888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spc="300">
                <a:solidFill>
                  <a:schemeClr val="bg1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3-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64310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600" b="0">
          <a:solidFill>
            <a:srgbClr val="000000"/>
          </a:solidFill>
          <a:latin typeface="+mj-lt"/>
          <a:ea typeface="+mn-ea"/>
          <a:cs typeface="+mn-cs"/>
        </a:defRPr>
      </a:lvl1pPr>
      <a:lvl2pPr marL="457200" indent="-3429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600" b="0">
          <a:solidFill>
            <a:srgbClr val="000000"/>
          </a:solidFill>
          <a:latin typeface="+mj-lt"/>
        </a:defRPr>
      </a:lvl2pPr>
      <a:lvl3pPr marL="800100" indent="-346075" algn="l" rtl="0" eaLnBrk="0" fontAlgn="base" hangingPunct="0">
        <a:spcBef>
          <a:spcPct val="0"/>
        </a:spcBef>
        <a:spcAft>
          <a:spcPct val="0"/>
        </a:spcAft>
        <a:buFont typeface="Wingdings" panose="05000000000000000000" pitchFamily="2" charset="2"/>
        <a:buChar char="ü"/>
        <a:defRPr sz="2600" b="0">
          <a:solidFill>
            <a:srgbClr val="000000"/>
          </a:solidFill>
          <a:latin typeface="+mj-lt"/>
        </a:defRPr>
      </a:lvl3pPr>
      <a:lvl4pPr marL="1143000" indent="-339725" algn="l" rtl="0" eaLnBrk="0" fontAlgn="base" hangingPunct="0"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2600" b="0">
          <a:solidFill>
            <a:srgbClr val="000000"/>
          </a:solidFill>
          <a:latin typeface="+mj-lt"/>
        </a:defRPr>
      </a:lvl4pPr>
      <a:lvl5pPr marL="1377950" indent="-230188" algn="l" rtl="0" eaLnBrk="0" fontAlgn="base" hangingPunct="0">
        <a:spcBef>
          <a:spcPct val="0"/>
        </a:spcBef>
        <a:spcAft>
          <a:spcPct val="0"/>
        </a:spcAft>
        <a:buFont typeface="Trebuchet MS" pitchFamily="34" charset="0"/>
        <a:buChar char="―"/>
        <a:defRPr sz="2600" b="0">
          <a:solidFill>
            <a:srgbClr val="000000"/>
          </a:solidFill>
          <a:latin typeface="+mj-lt"/>
        </a:defRPr>
      </a:lvl5pPr>
      <a:lvl6pPr marL="18351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6pPr>
      <a:lvl7pPr marL="22923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7pPr>
      <a:lvl8pPr marL="27495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8pPr>
      <a:lvl9pPr marL="32067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4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5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7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39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1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4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image" Target="../media/image2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44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2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2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4" Type="http://schemas.openxmlformats.org/officeDocument/2006/relationships/image" Target="../media/image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53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4" Type="http://schemas.openxmlformats.org/officeDocument/2006/relationships/image" Target="../media/image2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4" Type="http://schemas.openxmlformats.org/officeDocument/2006/relationships/image" Target="../media/image2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4" Type="http://schemas.openxmlformats.org/officeDocument/2006/relationships/image" Target="../media/image2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60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747682" y="1660525"/>
            <a:ext cx="3556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r>
              <a:rPr lang="en-US" altLang="en-US" kern="0" dirty="0">
                <a:solidFill>
                  <a:schemeClr val="tx2"/>
                </a:solidFill>
              </a:rPr>
              <a:t>Session 3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195945" y="2514600"/>
            <a:ext cx="4659475" cy="242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+mj-lt"/>
                <a:cs typeface="+mn-cs"/>
              </a:rPr>
              <a:t>Standardized Field Sobriety Testing Review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0"/>
          <a:stretch/>
        </p:blipFill>
        <p:spPr>
          <a:xfrm>
            <a:off x="5020138" y="1260893"/>
            <a:ext cx="3858344" cy="368007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79" y="5435934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83" y="5660044"/>
            <a:ext cx="1136643" cy="7592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09" y="5844671"/>
            <a:ext cx="1658382" cy="39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5428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500352"/>
          </a:xfrm>
        </p:spPr>
        <p:txBody>
          <a:bodyPr/>
          <a:lstStyle/>
          <a:p>
            <a:r>
              <a:rPr lang="en-US" altLang="en-US" dirty="0"/>
              <a:t> San Diego Field Validation </a:t>
            </a:r>
            <a:br>
              <a:rPr lang="en-US" altLang="en-US" dirty="0"/>
            </a:br>
            <a:r>
              <a:rPr lang="en-US" altLang="en-US" dirty="0"/>
              <a:t>Study of SFST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076954423"/>
              </p:ext>
            </p:extLst>
          </p:nvPr>
        </p:nvGraphicFramePr>
        <p:xfrm>
          <a:off x="1665890" y="212221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1"/>
          <p:cNvSpPr>
            <a:spLocks noGrp="1"/>
          </p:cNvSpPr>
          <p:nvPr>
            <p:ph sz="quarter" idx="1"/>
          </p:nvPr>
        </p:nvSpPr>
        <p:spPr>
          <a:xfrm>
            <a:off x="491066" y="1997075"/>
            <a:ext cx="8287539" cy="2606675"/>
          </a:xfrm>
        </p:spPr>
        <p:txBody>
          <a:bodyPr/>
          <a:lstStyle/>
          <a:p>
            <a:pPr marL="282575" indent="-28257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Vestibular</a:t>
            </a:r>
          </a:p>
          <a:p>
            <a:pPr marL="282575" indent="-28257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Neural</a:t>
            </a:r>
          </a:p>
          <a:p>
            <a:pPr marL="282575" indent="-28257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Pathological Disorders and Diseases</a:t>
            </a:r>
          </a:p>
        </p:txBody>
      </p:sp>
      <p:sp>
        <p:nvSpPr>
          <p:cNvPr id="26627" name="Title 2"/>
          <p:cNvSpPr>
            <a:spLocks noGrp="1"/>
          </p:cNvSpPr>
          <p:nvPr>
            <p:ph type="title"/>
          </p:nvPr>
        </p:nvSpPr>
        <p:spPr>
          <a:xfrm>
            <a:off x="244206" y="533400"/>
            <a:ext cx="8534400" cy="762000"/>
          </a:xfrm>
        </p:spPr>
        <p:txBody>
          <a:bodyPr/>
          <a:lstStyle/>
          <a:p>
            <a:r>
              <a:rPr lang="en-US" altLang="en-US" dirty="0"/>
              <a:t>Categories of Nystagmus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1"/>
          <p:cNvSpPr>
            <a:spLocks noGrp="1"/>
          </p:cNvSpPr>
          <p:nvPr>
            <p:ph sz="quarter" idx="1"/>
          </p:nvPr>
        </p:nvSpPr>
        <p:spPr>
          <a:xfrm>
            <a:off x="986515" y="2011953"/>
            <a:ext cx="7186613" cy="1984314"/>
          </a:xfrm>
        </p:spPr>
        <p:txBody>
          <a:bodyPr/>
          <a:lstStyle/>
          <a:p>
            <a:pPr marL="282575" lvl="2" indent="-282575">
              <a:spcBef>
                <a:spcPts val="12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sz="2600" dirty="0"/>
              <a:t>Horizontal</a:t>
            </a:r>
          </a:p>
          <a:p>
            <a:pPr marL="282575" lvl="2" indent="-282575">
              <a:spcBef>
                <a:spcPts val="12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sz="2600" dirty="0"/>
              <a:t>Vertical</a:t>
            </a:r>
          </a:p>
          <a:p>
            <a:pPr marL="282575" lvl="2" indent="-282575">
              <a:spcBef>
                <a:spcPts val="12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sz="2600" dirty="0"/>
              <a:t>Resting</a:t>
            </a:r>
          </a:p>
        </p:txBody>
      </p:sp>
      <p:sp>
        <p:nvSpPr>
          <p:cNvPr id="3174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Gaze Nystagmus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3074" name="Picture 2" descr="C:\Users\Pam.Mccaskill\AppData\Local\Microsoft\Windows\Temporary Internet Files\Content.IE5\8C2SNN6R\Number-3-3876-large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22" y="2336600"/>
            <a:ext cx="2114216" cy="297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1"/>
          <p:cNvSpPr>
            <a:spLocks noGrp="1"/>
          </p:cNvSpPr>
          <p:nvPr>
            <p:ph sz="quarter" idx="1"/>
          </p:nvPr>
        </p:nvSpPr>
        <p:spPr>
          <a:xfrm>
            <a:off x="440266" y="1863638"/>
            <a:ext cx="8398934" cy="4257675"/>
          </a:xfrm>
        </p:spPr>
        <p:txBody>
          <a:bodyPr/>
          <a:lstStyle/>
          <a:p>
            <a:pPr marL="282575" indent="-282575">
              <a:spcBef>
                <a:spcPts val="1200"/>
              </a:spcBef>
              <a:buFontTx/>
              <a:buChar char="•"/>
            </a:pPr>
            <a:r>
              <a:rPr lang="en-US" altLang="en-US" dirty="0"/>
              <a:t>Involuntary jerking of eyes, occurring as eyes gaze </a:t>
            </a:r>
            <a:br>
              <a:rPr lang="en-US" altLang="en-US" dirty="0"/>
            </a:br>
            <a:r>
              <a:rPr lang="en-US" altLang="en-US" dirty="0"/>
              <a:t>to side</a:t>
            </a:r>
          </a:p>
        </p:txBody>
      </p:sp>
      <p:sp>
        <p:nvSpPr>
          <p:cNvPr id="3379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Horizontal Gaze Nystagmus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0446" y="3992530"/>
            <a:ext cx="4097849" cy="19510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1"/>
          <p:cNvSpPr>
            <a:spLocks noGrp="1"/>
          </p:cNvSpPr>
          <p:nvPr>
            <p:ph sz="quarter" idx="1"/>
          </p:nvPr>
        </p:nvSpPr>
        <p:spPr>
          <a:xfrm>
            <a:off x="329837" y="1746928"/>
            <a:ext cx="8584175" cy="680212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altLang="en-US" dirty="0"/>
              <a:t>Involuntary jerking of eyes (up and down)</a:t>
            </a:r>
          </a:p>
        </p:txBody>
      </p:sp>
      <p:sp>
        <p:nvSpPr>
          <p:cNvPr id="34819" name="Title 2"/>
          <p:cNvSpPr>
            <a:spLocks noGrp="1"/>
          </p:cNvSpPr>
          <p:nvPr>
            <p:ph type="title"/>
          </p:nvPr>
        </p:nvSpPr>
        <p:spPr>
          <a:xfrm>
            <a:off x="354724" y="533400"/>
            <a:ext cx="8534400" cy="762000"/>
          </a:xfrm>
        </p:spPr>
        <p:txBody>
          <a:bodyPr/>
          <a:lstStyle/>
          <a:p>
            <a:r>
              <a:rPr lang="en-US" altLang="en-US" dirty="0"/>
              <a:t>Vertical Gaze Nystagmus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09" y="2586436"/>
            <a:ext cx="4701430" cy="352607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1"/>
          <p:cNvSpPr>
            <a:spLocks noGrp="1"/>
          </p:cNvSpPr>
          <p:nvPr>
            <p:ph sz="quarter" idx="1"/>
          </p:nvPr>
        </p:nvSpPr>
        <p:spPr>
          <a:xfrm>
            <a:off x="329837" y="1876425"/>
            <a:ext cx="8504238" cy="572472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altLang="en-US" dirty="0"/>
              <a:t>Jerking of eyes as they look straight ahead</a:t>
            </a:r>
          </a:p>
        </p:txBody>
      </p:sp>
      <p:sp>
        <p:nvSpPr>
          <p:cNvPr id="35843" name="Title 2"/>
          <p:cNvSpPr>
            <a:spLocks noGrp="1"/>
          </p:cNvSpPr>
          <p:nvPr>
            <p:ph type="title"/>
          </p:nvPr>
        </p:nvSpPr>
        <p:spPr>
          <a:xfrm>
            <a:off x="314756" y="533400"/>
            <a:ext cx="8534400" cy="762000"/>
          </a:xfrm>
        </p:spPr>
        <p:txBody>
          <a:bodyPr/>
          <a:lstStyle/>
          <a:p>
            <a:r>
              <a:rPr lang="en-US" altLang="en-US" dirty="0"/>
              <a:t>Resting Nystagmus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3" name="Picture 2" descr="green &lt;strong&gt;eyes&lt;/strong&gt; by pixielixa on DeviantAr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89" y="2872452"/>
            <a:ext cx="6112933" cy="32079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1"/>
          <p:cNvSpPr>
            <a:spLocks noGrp="1"/>
          </p:cNvSpPr>
          <p:nvPr>
            <p:ph sz="quarter" idx="1"/>
          </p:nvPr>
        </p:nvSpPr>
        <p:spPr>
          <a:xfrm>
            <a:off x="474133" y="2090331"/>
            <a:ext cx="8246534" cy="2859088"/>
          </a:xfrm>
        </p:spPr>
        <p:txBody>
          <a:bodyPr/>
          <a:lstStyle/>
          <a:p>
            <a:pPr marL="282575" indent="-282575">
              <a:spcBef>
                <a:spcPts val="1200"/>
              </a:spcBef>
              <a:buFontTx/>
              <a:buChar char="•"/>
            </a:pPr>
            <a:r>
              <a:rPr lang="en-US" altLang="en-US" dirty="0"/>
              <a:t>Brain tumors and other brain damage</a:t>
            </a:r>
          </a:p>
          <a:p>
            <a:pPr marL="282575" indent="-282575">
              <a:spcBef>
                <a:spcPts val="1200"/>
              </a:spcBef>
              <a:buFontTx/>
              <a:buChar char="•"/>
            </a:pPr>
            <a:r>
              <a:rPr lang="en-US" altLang="en-US" dirty="0"/>
              <a:t>Some inner ear diseases</a:t>
            </a:r>
          </a:p>
          <a:p>
            <a:pPr marL="282575" indent="-282575">
              <a:spcBef>
                <a:spcPts val="1200"/>
              </a:spcBef>
              <a:buFontTx/>
              <a:buChar char="•"/>
            </a:pPr>
            <a:r>
              <a:rPr lang="en-US" altLang="en-US" dirty="0"/>
              <a:t>Rare in the driving population</a:t>
            </a:r>
          </a:p>
        </p:txBody>
      </p:sp>
      <p:sp>
        <p:nvSpPr>
          <p:cNvPr id="368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Pathological Disorder Nystagmus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1"/>
          <p:cNvSpPr>
            <a:spLocks noGrp="1"/>
          </p:cNvSpPr>
          <p:nvPr>
            <p:ph sz="quarter" idx="1"/>
          </p:nvPr>
        </p:nvSpPr>
        <p:spPr>
          <a:xfrm>
            <a:off x="474133" y="2604257"/>
            <a:ext cx="4365882" cy="3663695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  <a:defRPr/>
            </a:pPr>
            <a:r>
              <a:rPr lang="en-US" b="1" dirty="0"/>
              <a:t>Check eyes for:</a:t>
            </a:r>
          </a:p>
          <a:p>
            <a:pPr marL="519113" indent="-2921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Equal Pupil Size</a:t>
            </a:r>
          </a:p>
          <a:p>
            <a:pPr marL="519113" indent="-2921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Resting Nystagmus</a:t>
            </a:r>
          </a:p>
          <a:p>
            <a:pPr marL="519113" indent="-2921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Equal Tracking </a:t>
            </a:r>
          </a:p>
        </p:txBody>
      </p:sp>
      <p:sp>
        <p:nvSpPr>
          <p:cNvPr id="39939" name="Title 2"/>
          <p:cNvSpPr>
            <a:spLocks noGrp="1"/>
          </p:cNvSpPr>
          <p:nvPr>
            <p:ph type="title"/>
          </p:nvPr>
        </p:nvSpPr>
        <p:spPr>
          <a:xfrm>
            <a:off x="304800" y="496824"/>
            <a:ext cx="8534400" cy="1721068"/>
          </a:xfrm>
        </p:spPr>
        <p:txBody>
          <a:bodyPr/>
          <a:lstStyle/>
          <a:p>
            <a:r>
              <a:rPr lang="en-US" altLang="en-US" dirty="0"/>
              <a:t>Horizontal Gaze Nystagmus Medical Impairment </a:t>
            </a:r>
            <a:br>
              <a:rPr lang="en-US" altLang="en-US" dirty="0"/>
            </a:br>
            <a:r>
              <a:rPr lang="en-US" altLang="en-US" dirty="0"/>
              <a:t>Assessment Procedures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4434" y="2604257"/>
            <a:ext cx="4688001" cy="19357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74132" y="2359152"/>
            <a:ext cx="8365067" cy="3101122"/>
          </a:xfrm>
        </p:spPr>
        <p:txBody>
          <a:bodyPr/>
          <a:lstStyle/>
          <a:p>
            <a:pPr marL="282575" indent="-28257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Lack of Smooth Pursuit</a:t>
            </a:r>
          </a:p>
          <a:p>
            <a:pPr marL="282575" indent="-28257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Distinct and Sustained Nystagmus at </a:t>
            </a:r>
            <a:br>
              <a:rPr lang="en-US" dirty="0"/>
            </a:br>
            <a:r>
              <a:rPr lang="en-US" dirty="0"/>
              <a:t>Maximum Deviation</a:t>
            </a:r>
          </a:p>
          <a:p>
            <a:pPr marL="282575" indent="-28257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Onset of Nystagmus Prior to 45 Degrees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277938"/>
          </a:xfrm>
        </p:spPr>
        <p:txBody>
          <a:bodyPr/>
          <a:lstStyle/>
          <a:p>
            <a:r>
              <a:rPr lang="en-US" altLang="en-US" dirty="0"/>
              <a:t>Horizontal Gaze Nystagmus Testing: Three Clues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9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74133" y="1574800"/>
            <a:ext cx="8229600" cy="4519481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/>
              <a:t>Check for eyeglasses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/>
              <a:t>Verbal instructions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/>
              <a:t>Position stimulus (12-15 inches and slightly above eye level) 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/>
              <a:t>Check for Equal Pupil Size and Resting Nystagmus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en-US" dirty="0"/>
              <a:t>Check for Equal Tracking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Administrative Procedures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868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4"/>
          <p:cNvSpPr>
            <a:spLocks noGrp="1"/>
          </p:cNvSpPr>
          <p:nvPr>
            <p:ph sz="quarter" idx="1"/>
          </p:nvPr>
        </p:nvSpPr>
        <p:spPr>
          <a:xfrm>
            <a:off x="474132" y="1608083"/>
            <a:ext cx="8246535" cy="4487917"/>
          </a:xfrm>
        </p:spPr>
        <p:txBody>
          <a:bodyPr/>
          <a:lstStyle/>
          <a:p>
            <a:pPr marL="282575" lvl="1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dirty="0"/>
              <a:t>Understand results of selected SFST validation studies</a:t>
            </a:r>
          </a:p>
          <a:p>
            <a:pPr marL="282575" lvl="1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dirty="0"/>
              <a:t>Define, describe, properly administer SFSTs</a:t>
            </a:r>
          </a:p>
          <a:p>
            <a:pPr marL="282575" lvl="1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Define nystagmus and distinguish between different types</a:t>
            </a:r>
            <a:endParaRPr lang="en-US" altLang="en-US" sz="2600" dirty="0"/>
          </a:p>
        </p:txBody>
      </p:sp>
      <p:sp>
        <p:nvSpPr>
          <p:cNvPr id="921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  Learning Objectives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Graphic 6" descr="Bullseye">
            <a:extLst>
              <a:ext uri="{FF2B5EF4-FFF2-40B4-BE49-F238E27FC236}">
                <a16:creationId xmlns:a16="http://schemas.microsoft.com/office/drawing/2014/main" id="{10466244-A7EA-4603-A8D4-AF7017AEA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0154" y="3526970"/>
            <a:ext cx="2927083" cy="29270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91066" y="1639614"/>
            <a:ext cx="8195733" cy="4454668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buFont typeface="+mj-lt"/>
              <a:buAutoNum type="arabicPeriod" startAt="6"/>
            </a:pPr>
            <a:r>
              <a:rPr lang="en-US" altLang="en-US" dirty="0"/>
              <a:t>Lack of Smooth Pursuit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6"/>
            </a:pPr>
            <a:r>
              <a:rPr lang="en-US" altLang="en-US" dirty="0"/>
              <a:t>Distinct and Sustained Nystagmus at </a:t>
            </a:r>
            <a:br>
              <a:rPr lang="en-US" altLang="en-US" dirty="0"/>
            </a:br>
            <a:r>
              <a:rPr lang="en-US" altLang="en-US" dirty="0"/>
              <a:t>Maximum Deviation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6"/>
            </a:pPr>
            <a:r>
              <a:rPr lang="en-US" altLang="en-US" dirty="0"/>
              <a:t>Onset of Nystagmus Prior to 45 Degrees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6"/>
            </a:pPr>
            <a:r>
              <a:rPr lang="en-US" altLang="en-US" dirty="0"/>
              <a:t>Total the clues 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6"/>
            </a:pPr>
            <a:r>
              <a:rPr lang="en-US" altLang="en-US" dirty="0"/>
              <a:t>Check for Vertical Nystagmus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Administrative Procedures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964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618512" y="2320842"/>
            <a:ext cx="8220688" cy="1950720"/>
          </a:xfrm>
        </p:spPr>
        <p:txBody>
          <a:bodyPr/>
          <a:lstStyle/>
          <a:p>
            <a:pPr marL="457200" indent="-457200" eaLnBrk="1" hangingPunct="1">
              <a:spcBef>
                <a:spcPts val="1200"/>
              </a:spcBef>
              <a:spcAft>
                <a:spcPts val="0"/>
              </a:spcAft>
              <a:buFontTx/>
              <a:buAutoNum type="arabicPeriod"/>
            </a:pPr>
            <a:r>
              <a:rPr lang="en-US" altLang="en-US" dirty="0"/>
              <a:t>Check for eyeglasses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0"/>
              </a:spcAft>
              <a:buFontTx/>
              <a:buAutoNum type="arabicPeriod"/>
            </a:pPr>
            <a:r>
              <a:rPr lang="en-US" altLang="en-US" dirty="0"/>
              <a:t>Verbal instructions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0"/>
              </a:spcAft>
              <a:buFontTx/>
              <a:buAutoNum type="arabicPeriod"/>
            </a:pPr>
            <a:r>
              <a:rPr lang="en-US" altLang="en-US" dirty="0"/>
              <a:t>Position stimulus</a:t>
            </a:r>
            <a:endParaRPr lang="en-US" altLang="en-US" sz="2800" b="0" dirty="0"/>
          </a:p>
          <a:p>
            <a:pPr marL="514350" indent="-514350">
              <a:spcBef>
                <a:spcPts val="1200"/>
              </a:spcBef>
              <a:spcAft>
                <a:spcPts val="0"/>
              </a:spcAft>
            </a:pPr>
            <a:endParaRPr lang="en-US" alt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405128"/>
          </a:xfrm>
        </p:spPr>
        <p:txBody>
          <a:bodyPr/>
          <a:lstStyle/>
          <a:p>
            <a:r>
              <a:rPr lang="en-US" altLang="en-US" dirty="0"/>
              <a:t>Horizontal Gaze Nystagmus Procedures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862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1"/>
          <p:cNvSpPr>
            <a:spLocks noGrp="1"/>
          </p:cNvSpPr>
          <p:nvPr>
            <p:ph sz="quarter" idx="1"/>
          </p:nvPr>
        </p:nvSpPr>
        <p:spPr>
          <a:xfrm>
            <a:off x="385330" y="2490662"/>
            <a:ext cx="8456029" cy="1689463"/>
          </a:xfrm>
        </p:spPr>
        <p:txBody>
          <a:bodyPr/>
          <a:lstStyle/>
          <a:p>
            <a:pPr marL="457200" indent="-457200" eaLnBrk="1" hangingPunct="1">
              <a:spcBef>
                <a:spcPts val="1200"/>
              </a:spcBef>
              <a:buFont typeface="+mj-lt"/>
              <a:buAutoNum type="arabicPeriod" startAt="4"/>
            </a:pPr>
            <a:r>
              <a:rPr lang="en-US" altLang="en-US" dirty="0"/>
              <a:t>Equal Pupil Size and Resting Nystagmus </a:t>
            </a:r>
          </a:p>
          <a:p>
            <a:pPr marL="457200" indent="-457200" eaLnBrk="1" hangingPunct="1">
              <a:spcBef>
                <a:spcPts val="1200"/>
              </a:spcBef>
              <a:buFont typeface="+mj-lt"/>
              <a:buAutoNum type="arabicPeriod" startAt="4"/>
            </a:pPr>
            <a:r>
              <a:rPr lang="en-US" altLang="en-US" dirty="0"/>
              <a:t>Equal Tracking</a:t>
            </a:r>
          </a:p>
          <a:p>
            <a:pPr marL="514350" indent="-514350" eaLnBrk="1" hangingPunct="1">
              <a:spcBef>
                <a:spcPts val="1200"/>
              </a:spcBef>
              <a:buFont typeface="+mj-lt"/>
              <a:buAutoNum type="arabicPeriod" startAt="4"/>
            </a:pPr>
            <a:endParaRPr lang="en-US" altLang="en-US" dirty="0"/>
          </a:p>
          <a:p>
            <a:pPr marL="514350" indent="-514350">
              <a:spcBef>
                <a:spcPts val="1200"/>
              </a:spcBef>
              <a:buFont typeface="+mj-lt"/>
              <a:buAutoNum type="arabicPeriod" startAt="4"/>
            </a:pPr>
            <a:endParaRPr lang="en-US" altLang="en-US" dirty="0"/>
          </a:p>
        </p:txBody>
      </p:sp>
      <p:sp>
        <p:nvSpPr>
          <p:cNvPr id="45059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277112"/>
          </a:xfrm>
        </p:spPr>
        <p:txBody>
          <a:bodyPr/>
          <a:lstStyle/>
          <a:p>
            <a:r>
              <a:rPr lang="en-US" altLang="en-US" dirty="0"/>
              <a:t>Horizontal Gaze Nystagmus Procedures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97304" y="2116180"/>
            <a:ext cx="8213559" cy="3744686"/>
          </a:xfrm>
        </p:spPr>
        <p:txBody>
          <a:bodyPr/>
          <a:lstStyle/>
          <a:p>
            <a:pPr marL="457200" indent="-457200" eaLnBrk="1" hangingPunct="1">
              <a:spcBef>
                <a:spcPts val="120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altLang="en-US" dirty="0"/>
              <a:t>Check for Lack of Smooth Pursuit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altLang="en-US" dirty="0"/>
              <a:t>Check for Distinct and Sustained Nystagmus at Maximum Deviation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altLang="en-US" dirty="0"/>
              <a:t>Check for Onset of Nystagmus Prior to 45 Degrees</a:t>
            </a:r>
          </a:p>
          <a:p>
            <a:pPr marL="514350" indent="-514350" eaLnBrk="1" hangingPunct="1">
              <a:spcBef>
                <a:spcPts val="1200"/>
              </a:spcBef>
              <a:spcAft>
                <a:spcPts val="0"/>
              </a:spcAft>
              <a:buFont typeface="+mj-lt"/>
              <a:buAutoNum type="arabicPeriod" startAt="6"/>
            </a:pPr>
            <a:endParaRPr lang="en-US" altLang="en-US" dirty="0"/>
          </a:p>
          <a:p>
            <a:pPr marL="514350" indent="-514350">
              <a:spcBef>
                <a:spcPts val="1200"/>
              </a:spcBef>
              <a:spcAft>
                <a:spcPts val="0"/>
              </a:spcAft>
              <a:buFont typeface="+mj-lt"/>
              <a:buAutoNum type="arabicPeriod" startAt="6"/>
            </a:pPr>
            <a:endParaRPr lang="en-US" alt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222248"/>
          </a:xfrm>
        </p:spPr>
        <p:txBody>
          <a:bodyPr/>
          <a:lstStyle/>
          <a:p>
            <a:r>
              <a:rPr lang="en-US" altLang="en-US" dirty="0"/>
              <a:t>Horizontal Gaze Nystagmus Procedures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177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97304" y="2307780"/>
            <a:ext cx="8197517" cy="2002971"/>
          </a:xfrm>
        </p:spPr>
        <p:txBody>
          <a:bodyPr/>
          <a:lstStyle/>
          <a:p>
            <a:pPr marL="457200" indent="-457200" eaLnBrk="1" hangingPunct="1">
              <a:spcBef>
                <a:spcPts val="1200"/>
              </a:spcBef>
              <a:buFont typeface="+mj-lt"/>
              <a:buAutoNum type="arabicPeriod" startAt="9"/>
            </a:pPr>
            <a:r>
              <a:rPr lang="en-US" altLang="en-US" dirty="0"/>
              <a:t>Total the clues</a:t>
            </a:r>
          </a:p>
          <a:p>
            <a:pPr marL="457200" indent="-457200" eaLnBrk="1" hangingPunct="1">
              <a:spcBef>
                <a:spcPts val="1200"/>
              </a:spcBef>
              <a:buFont typeface="+mj-lt"/>
              <a:buAutoNum type="arabicPeriod" startAt="9"/>
            </a:pPr>
            <a:r>
              <a:rPr lang="en-US" altLang="en-US" dirty="0"/>
              <a:t>Check for Vertical Gaze Nystagmus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331976"/>
          </a:xfrm>
        </p:spPr>
        <p:txBody>
          <a:bodyPr/>
          <a:lstStyle/>
          <a:p>
            <a:r>
              <a:rPr lang="en-US" altLang="en-US" dirty="0"/>
              <a:t>Horizontal Gaze Nystagmus Procedures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454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63467" cy="45720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  <a:defRPr/>
            </a:pPr>
            <a:r>
              <a:rPr lang="en-US" b="1" dirty="0"/>
              <a:t>Look for three clues of nystagmus in each eye: </a:t>
            </a:r>
          </a:p>
          <a:p>
            <a:pPr marL="282575" indent="-28257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Lack of Smooth Pursuit </a:t>
            </a:r>
          </a:p>
          <a:p>
            <a:pPr marL="282575" indent="-28257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Distinct and Sustained Nystagmus at Maximum Deviation</a:t>
            </a:r>
          </a:p>
          <a:p>
            <a:pPr marL="282575" indent="-28257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Onset of Nystagmus Prior to 45 Degrees</a:t>
            </a:r>
          </a:p>
          <a:p>
            <a:pPr marL="0" indent="0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Test Interpretation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239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40266" y="2403564"/>
            <a:ext cx="8263467" cy="3561806"/>
          </a:xfrm>
        </p:spPr>
        <p:txBody>
          <a:bodyPr/>
          <a:lstStyle/>
          <a:p>
            <a:pPr marL="282575" indent="-282575">
              <a:spcBef>
                <a:spcPts val="1200"/>
              </a:spcBef>
              <a:buFontTx/>
              <a:buChar char="•"/>
            </a:pPr>
            <a:r>
              <a:rPr lang="en-US" altLang="en-US" dirty="0"/>
              <a:t>Lack of Smooth Pursuit</a:t>
            </a:r>
          </a:p>
          <a:p>
            <a:pPr marL="282575" indent="-282575">
              <a:spcBef>
                <a:spcPts val="1200"/>
              </a:spcBef>
              <a:buFontTx/>
              <a:buChar char="•"/>
            </a:pPr>
            <a:r>
              <a:rPr lang="en-US" altLang="en-US" dirty="0"/>
              <a:t>Distinct and Sustained Nystagmus at Maximum Deviation</a:t>
            </a:r>
          </a:p>
          <a:p>
            <a:pPr marL="282575" indent="-282575">
              <a:spcBef>
                <a:spcPts val="1200"/>
              </a:spcBef>
              <a:buFontTx/>
              <a:buChar char="•"/>
            </a:pPr>
            <a:r>
              <a:rPr lang="en-US" altLang="en-US" dirty="0"/>
              <a:t>Onset of Nystagmus Prior to 45 Degrees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478280"/>
          </a:xfrm>
        </p:spPr>
        <p:txBody>
          <a:bodyPr/>
          <a:lstStyle/>
          <a:p>
            <a:r>
              <a:rPr lang="en-US" altLang="en-US" dirty="0"/>
              <a:t>Three Clues of Horizontal Gaze Nystagmus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895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Lack of Smooth Pursuit</a:t>
            </a:r>
          </a:p>
          <a:p>
            <a:pPr marL="0" indent="0"/>
            <a:endParaRPr lang="en-US" alt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Clue Number 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012" y="2519553"/>
            <a:ext cx="5354213" cy="35764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785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1"/>
          <p:cNvSpPr>
            <a:spLocks noGrp="1"/>
          </p:cNvSpPr>
          <p:nvPr>
            <p:ph sz="quarter" idx="1"/>
          </p:nvPr>
        </p:nvSpPr>
        <p:spPr>
          <a:xfrm>
            <a:off x="342900" y="1449352"/>
            <a:ext cx="8504238" cy="855306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>
                <a:solidFill>
                  <a:schemeClr val="bg1"/>
                </a:solidFill>
              </a:rPr>
              <a:t>Lack of Smooth Pursuit</a:t>
            </a:r>
          </a:p>
        </p:txBody>
      </p:sp>
      <p:sp>
        <p:nvSpPr>
          <p:cNvPr id="51203" name="Title 2"/>
          <p:cNvSpPr>
            <a:spLocks noGrp="1"/>
          </p:cNvSpPr>
          <p:nvPr>
            <p:ph type="title"/>
          </p:nvPr>
        </p:nvSpPr>
        <p:spPr>
          <a:xfrm>
            <a:off x="327819" y="533400"/>
            <a:ext cx="8534400" cy="762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Clue Number 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3" name="SFST_Session8_Slide38">
            <a:hlinkClick r:id="" action="ppaction://media"/>
            <a:extLst>
              <a:ext uri="{FF2B5EF4-FFF2-40B4-BE49-F238E27FC236}">
                <a16:creationId xmlns:a16="http://schemas.microsoft.com/office/drawing/2014/main" id="{3CAB5032-7355-4346-A22A-560DAAC8068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1819" y="2132303"/>
            <a:ext cx="5486400" cy="40227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Content Placeholder 1"/>
          <p:cNvSpPr>
            <a:spLocks noGrp="1"/>
          </p:cNvSpPr>
          <p:nvPr>
            <p:ph sz="quarter" idx="1"/>
          </p:nvPr>
        </p:nvSpPr>
        <p:spPr>
          <a:xfrm>
            <a:off x="440267" y="1997075"/>
            <a:ext cx="8246533" cy="3000375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en-US" dirty="0"/>
              <a:t>Move object steadily at a speed </a:t>
            </a:r>
            <a:br>
              <a:rPr lang="en-US" dirty="0"/>
            </a:br>
            <a:r>
              <a:rPr lang="en-US" dirty="0"/>
              <a:t>that takes approximately 2 seconds </a:t>
            </a:r>
            <a:br>
              <a:rPr lang="en-US" dirty="0"/>
            </a:br>
            <a:r>
              <a:rPr lang="en-US" dirty="0"/>
              <a:t>to bring the eye from center to side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  <a:defRPr/>
            </a:pPr>
            <a:endParaRPr lang="en-US" dirty="0"/>
          </a:p>
        </p:txBody>
      </p:sp>
      <p:sp>
        <p:nvSpPr>
          <p:cNvPr id="5222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Mechanics of Clue Number 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530209"/>
            <a:ext cx="8263467" cy="4459631"/>
          </a:xfrm>
        </p:spPr>
        <p:txBody>
          <a:bodyPr/>
          <a:lstStyle/>
          <a:p>
            <a:pPr marL="282575" indent="-282575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Recognize, document, and articulate indicators and clues of the three SFSTs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Identify limitations of the three SFSTs</a:t>
            </a:r>
          </a:p>
        </p:txBody>
      </p:sp>
      <p:sp>
        <p:nvSpPr>
          <p:cNvPr id="10243" name="Title 2"/>
          <p:cNvSpPr>
            <a:spLocks noGrp="1"/>
          </p:cNvSpPr>
          <p:nvPr>
            <p:ph type="title"/>
          </p:nvPr>
        </p:nvSpPr>
        <p:spPr>
          <a:xfrm>
            <a:off x="304800" y="538537"/>
            <a:ext cx="8534400" cy="762000"/>
          </a:xfrm>
        </p:spPr>
        <p:txBody>
          <a:bodyPr/>
          <a:lstStyle/>
          <a:p>
            <a:r>
              <a:rPr lang="en-US" altLang="en-US" dirty="0"/>
              <a:t>  Learning Objectives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Graphic 5" descr="Bullseye">
            <a:extLst>
              <a:ext uri="{FF2B5EF4-FFF2-40B4-BE49-F238E27FC236}">
                <a16:creationId xmlns:a16="http://schemas.microsoft.com/office/drawing/2014/main" id="{01DF86ED-AD59-4C53-84B2-65892CD85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0154" y="3526970"/>
            <a:ext cx="2927083" cy="29270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6256" y="679450"/>
            <a:ext cx="8051800" cy="582613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Clue Number 2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8956" y="1367219"/>
            <a:ext cx="8026400" cy="1089849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>
                <a:solidFill>
                  <a:schemeClr val="bg1"/>
                </a:solidFill>
              </a:rPr>
              <a:t>Distinct and Sustained Nystagmus</a:t>
            </a:r>
          </a:p>
          <a:p>
            <a:pPr marL="0" indent="0" algn="ctr">
              <a:buNone/>
            </a:pPr>
            <a:r>
              <a:rPr lang="en-US" altLang="en-US" dirty="0">
                <a:solidFill>
                  <a:schemeClr val="bg1"/>
                </a:solidFill>
              </a:rPr>
              <a:t>at Maximum Deviation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3" name="SFST_Session8_Slide40">
            <a:hlinkClick r:id="" action="ppaction://media"/>
            <a:extLst>
              <a:ext uri="{FF2B5EF4-FFF2-40B4-BE49-F238E27FC236}">
                <a16:creationId xmlns:a16="http://schemas.microsoft.com/office/drawing/2014/main" id="{6806E6D5-864D-461F-8A78-F83BB99E79A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2361577"/>
            <a:ext cx="5486400" cy="4022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868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6256" y="679450"/>
            <a:ext cx="8051800" cy="582613"/>
          </a:xfrm>
        </p:spPr>
        <p:txBody>
          <a:bodyPr/>
          <a:lstStyle/>
          <a:p>
            <a:r>
              <a:rPr lang="en-US" altLang="en-US" dirty="0"/>
              <a:t>Clue Number 2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8956" y="1367219"/>
            <a:ext cx="8026400" cy="113205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Distinct and Sustained Nystagmus</a:t>
            </a:r>
          </a:p>
          <a:p>
            <a:pPr marL="0" indent="0" algn="ctr">
              <a:buNone/>
            </a:pPr>
            <a:r>
              <a:rPr lang="en-US" altLang="en-US" dirty="0"/>
              <a:t>at Maximum Deviation</a:t>
            </a:r>
          </a:p>
          <a:p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4311" y="2604429"/>
            <a:ext cx="3715691" cy="370046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8592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Clue Number 3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58800" y="1422400"/>
            <a:ext cx="8026400" cy="762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>
                <a:solidFill>
                  <a:schemeClr val="bg1"/>
                </a:solidFill>
              </a:rPr>
              <a:t>Onset of Nystagmus Prior to 45 Degrees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3" name="SFST_Session8_Slide42">
            <a:hlinkClick r:id="" action="ppaction://media"/>
            <a:extLst>
              <a:ext uri="{FF2B5EF4-FFF2-40B4-BE49-F238E27FC236}">
                <a16:creationId xmlns:a16="http://schemas.microsoft.com/office/drawing/2014/main" id="{F405847B-7B1F-48FF-9180-3744BAF6F86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2156173"/>
            <a:ext cx="5486400" cy="4022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73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Clue Number 3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58800" y="1529689"/>
            <a:ext cx="8026400" cy="66939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Onset of Nystagmus Prior to 45 Degrees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2938" y="2466711"/>
            <a:ext cx="5232400" cy="348826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3903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9113" y="628651"/>
            <a:ext cx="8051800" cy="1047749"/>
          </a:xfrm>
        </p:spPr>
        <p:txBody>
          <a:bodyPr/>
          <a:lstStyle/>
          <a:p>
            <a:r>
              <a:rPr lang="en-US" altLang="en-US" dirty="0"/>
              <a:t>Mechanics of Clue Number 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4802" y="1913660"/>
            <a:ext cx="4180422" cy="416329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973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519113" y="588010"/>
            <a:ext cx="8051800" cy="1214968"/>
          </a:xfrm>
        </p:spPr>
        <p:txBody>
          <a:bodyPr/>
          <a:lstStyle/>
          <a:p>
            <a:r>
              <a:rPr lang="en-US" altLang="en-US" dirty="0"/>
              <a:t>Horizontal Gaze Nystagmus Test Criterion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558800" y="1894418"/>
            <a:ext cx="8026400" cy="1092729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4 or more clues indicates </a:t>
            </a:r>
          </a:p>
          <a:p>
            <a:pPr marL="0" indent="0" algn="ctr">
              <a:buNone/>
            </a:pPr>
            <a:r>
              <a:rPr lang="en-US" altLang="en-US" dirty="0"/>
              <a:t>BAC above 0.08 (88% accurate)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69636" name="Picture 4" descr="MP900385754[2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3298825"/>
            <a:ext cx="2106612" cy="29495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Vertical Gaze Nystagmus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7" y="1531606"/>
            <a:ext cx="6943711" cy="4631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50153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04800" y="539749"/>
            <a:ext cx="8534400" cy="1207407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Horizontal Gaze Nystagmus Demonstration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5E09B61F-C0B0-4B5E-8EF3-187D6BC0D1C3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3" name="SFST_Session7_Slide9_1">
            <a:hlinkClick r:id="" action="ppaction://media"/>
            <a:extLst>
              <a:ext uri="{FF2B5EF4-FFF2-40B4-BE49-F238E27FC236}">
                <a16:creationId xmlns:a16="http://schemas.microsoft.com/office/drawing/2014/main" id="{9B323679-4B2B-404B-8E76-98A9AF8B831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704" y="2205202"/>
            <a:ext cx="6815933" cy="38339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642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Walk and Turn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None/>
            </a:pPr>
            <a:r>
              <a:rPr lang="en-US" altLang="en-US" dirty="0"/>
              <a:t>Divided Attention Test </a:t>
            </a:r>
          </a:p>
          <a:p>
            <a:pPr marL="0" indent="0" algn="ctr" eaLnBrk="1" hangingPunct="1">
              <a:buNone/>
            </a:pPr>
            <a:r>
              <a:rPr lang="en-US" altLang="en-US" dirty="0"/>
              <a:t>Mental Task and Physical Task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Instruction stage</a:t>
            </a:r>
          </a:p>
          <a:p>
            <a:pPr eaLnBrk="1" hangingPunct="1"/>
            <a:r>
              <a:rPr lang="en-US" altLang="en-US" dirty="0"/>
              <a:t>Walking stage </a:t>
            </a:r>
          </a:p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557" y="3031872"/>
            <a:ext cx="4408074" cy="2938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234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Safety Precautions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0040BAC-9A33-44ED-B01D-66A11B2BCD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834" y="2340927"/>
            <a:ext cx="3067544" cy="299688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sz="quarter" idx="1"/>
          </p:nvPr>
        </p:nvSpPr>
        <p:spPr>
          <a:xfrm>
            <a:off x="423332" y="2204680"/>
            <a:ext cx="8280401" cy="3805237"/>
          </a:xfrm>
        </p:spPr>
        <p:txBody>
          <a:bodyPr/>
          <a:lstStyle/>
          <a:p>
            <a:pPr marL="282575" indent="-282575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NHTSA research began in 1975 in California </a:t>
            </a:r>
          </a:p>
          <a:p>
            <a:pPr marL="282575" indent="-282575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Three final reports published</a:t>
            </a:r>
          </a:p>
          <a:p>
            <a:pPr marL="804863" lvl="1" indent="-347663" eaLnBrk="1" hangingPunct="1">
              <a:spcBef>
                <a:spcPts val="1200"/>
              </a:spcBef>
            </a:pPr>
            <a:r>
              <a:rPr lang="en-US" altLang="en-US" dirty="0"/>
              <a:t>California:  1977 (lab study only)</a:t>
            </a:r>
          </a:p>
          <a:p>
            <a:pPr marL="804863" lvl="1" indent="-347663" eaLnBrk="1" hangingPunct="1">
              <a:spcBef>
                <a:spcPts val="1200"/>
              </a:spcBef>
            </a:pPr>
            <a:r>
              <a:rPr lang="en-US" altLang="en-US" dirty="0"/>
              <a:t>California:  1981 (lab/field study)</a:t>
            </a:r>
          </a:p>
          <a:p>
            <a:pPr marL="804863" lvl="1" indent="-347663" eaLnBrk="1" hangingPunct="1">
              <a:spcBef>
                <a:spcPts val="1200"/>
              </a:spcBef>
            </a:pPr>
            <a:r>
              <a:rPr lang="en-US" altLang="en-US" dirty="0"/>
              <a:t>Maryland, Washington, DC, Virginia, </a:t>
            </a:r>
            <a:br>
              <a:rPr lang="en-US" altLang="en-US" dirty="0"/>
            </a:br>
            <a:r>
              <a:rPr lang="en-US" altLang="en-US" dirty="0"/>
              <a:t>North Carolina:  1983 (field study only)</a:t>
            </a:r>
          </a:p>
          <a:p>
            <a:pPr marL="0" indent="0">
              <a:spcBef>
                <a:spcPts val="1200"/>
              </a:spcBef>
            </a:pPr>
            <a:endParaRPr lang="en-US" altLang="en-US" dirty="0"/>
          </a:p>
        </p:txBody>
      </p:sp>
      <p:sp>
        <p:nvSpPr>
          <p:cNvPr id="11267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374228"/>
          </a:xfrm>
        </p:spPr>
        <p:txBody>
          <a:bodyPr/>
          <a:lstStyle/>
          <a:p>
            <a:r>
              <a:rPr lang="en-US" altLang="en-US" dirty="0"/>
              <a:t>Overview:</a:t>
            </a:r>
            <a:br>
              <a:rPr lang="en-US" altLang="en-US" dirty="0"/>
            </a:br>
            <a:r>
              <a:rPr lang="en-US" altLang="en-US" dirty="0"/>
              <a:t>Development and Validation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9113" y="679450"/>
            <a:ext cx="8051800" cy="1213518"/>
          </a:xfrm>
        </p:spPr>
        <p:txBody>
          <a:bodyPr/>
          <a:lstStyle/>
          <a:p>
            <a:r>
              <a:rPr lang="en-US" altLang="en-US" dirty="0"/>
              <a:t>Administrative Procedures</a:t>
            </a:r>
            <a:br>
              <a:rPr lang="en-US" altLang="en-US" dirty="0"/>
            </a:br>
            <a:r>
              <a:rPr lang="en-US" altLang="en-US" dirty="0"/>
              <a:t>Instruction Stage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19113" y="2343150"/>
            <a:ext cx="8184620" cy="2574925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None/>
            </a:pPr>
            <a:r>
              <a:rPr lang="en-US" altLang="en-US" b="1" dirty="0"/>
              <a:t>Verbal Instructions</a:t>
            </a:r>
          </a:p>
          <a:p>
            <a:pPr marL="519113" lvl="1" indent="-29210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Assume heel-to-toe stance</a:t>
            </a:r>
          </a:p>
          <a:p>
            <a:pPr marL="519113" lvl="1" indent="-29210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Arms down at sides</a:t>
            </a:r>
          </a:p>
          <a:p>
            <a:pPr marL="519113" lvl="1" indent="-29210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Don’t start until told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687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90563"/>
            <a:ext cx="8105775" cy="1218448"/>
          </a:xfrm>
        </p:spPr>
        <p:txBody>
          <a:bodyPr/>
          <a:lstStyle/>
          <a:p>
            <a:r>
              <a:rPr lang="en-US" altLang="en-US" dirty="0"/>
              <a:t>Administrative Procedures </a:t>
            </a:r>
            <a:br>
              <a:rPr lang="en-US" altLang="en-US" dirty="0"/>
            </a:br>
            <a:r>
              <a:rPr lang="en-US" altLang="en-US" dirty="0"/>
              <a:t>Walking Stage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49275" y="2246811"/>
            <a:ext cx="8096250" cy="368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5715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146175" indent="-3429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b="0" kern="0" dirty="0">
                <a:solidFill>
                  <a:srgbClr val="000000"/>
                </a:solidFill>
              </a:rPr>
              <a:t>Nine heel-to-toe steps, turn, nine heel-to-toe steps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b="0" kern="0" dirty="0">
                <a:solidFill>
                  <a:srgbClr val="000000"/>
                </a:solidFill>
              </a:rPr>
              <a:t>Turn procedures:</a:t>
            </a:r>
          </a:p>
          <a:p>
            <a:pPr marL="800100" lvl="1" indent="-342900" eaLnBrk="1" hangingPunct="1">
              <a:spcBef>
                <a:spcPts val="1200"/>
              </a:spcBef>
              <a:buFont typeface="Arial" panose="020B0604020202020204" pitchFamily="34" charset="0"/>
              <a:buChar char="–"/>
            </a:pPr>
            <a:r>
              <a:rPr lang="en-US" altLang="en-US" sz="2400" b="0" kern="0" dirty="0">
                <a:solidFill>
                  <a:srgbClr val="000000"/>
                </a:solidFill>
              </a:rPr>
              <a:t>Turn around on the line</a:t>
            </a:r>
          </a:p>
          <a:p>
            <a:pPr marL="800100" lvl="1" indent="-342900" eaLnBrk="1" hangingPunct="1">
              <a:spcBef>
                <a:spcPts val="1200"/>
              </a:spcBef>
              <a:buFont typeface="Arial" panose="020B0604020202020204" pitchFamily="34" charset="0"/>
              <a:buChar char="–"/>
            </a:pPr>
            <a:r>
              <a:rPr lang="en-US" altLang="en-US" sz="2400" b="0" kern="0" dirty="0">
                <a:solidFill>
                  <a:srgbClr val="000000"/>
                </a:solidFill>
              </a:rPr>
              <a:t>Several small steps</a:t>
            </a:r>
          </a:p>
          <a:p>
            <a:pPr>
              <a:spcBef>
                <a:spcPts val="1200"/>
              </a:spcBef>
            </a:pPr>
            <a:endParaRPr lang="en-US" altLang="en-US" kern="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191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05656" y="679450"/>
            <a:ext cx="8051800" cy="582613"/>
          </a:xfrm>
        </p:spPr>
        <p:txBody>
          <a:bodyPr/>
          <a:lstStyle/>
          <a:p>
            <a:r>
              <a:rPr lang="en-US" altLang="en-US" dirty="0"/>
              <a:t>Instruction Stage Clues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72169" y="2104036"/>
            <a:ext cx="3509637" cy="2649928"/>
          </a:xfrm>
        </p:spPr>
        <p:txBody>
          <a:bodyPr/>
          <a:lstStyle/>
          <a:p>
            <a:pPr marL="282575" indent="-282575" eaLnBrk="1" hangingPunct="1">
              <a:buFontTx/>
              <a:buChar char="•"/>
            </a:pPr>
            <a:r>
              <a:rPr lang="en-US" altLang="en-US" dirty="0"/>
              <a:t>Cannot keep balance while listening to instructions</a:t>
            </a:r>
          </a:p>
          <a:p>
            <a:pPr marL="282575" indent="-282575" eaLnBrk="1" hangingPunct="1">
              <a:buFontTx/>
              <a:buChar char="•"/>
            </a:pPr>
            <a:endParaRPr lang="en-US" altLang="en-US" dirty="0"/>
          </a:p>
          <a:p>
            <a:pPr marL="282575" indent="-282575" eaLnBrk="1" hangingPunct="1">
              <a:buFontTx/>
              <a:buChar char="•"/>
            </a:pPr>
            <a:r>
              <a:rPr lang="en-US" altLang="en-US" dirty="0"/>
              <a:t>Starts too soon</a:t>
            </a:r>
          </a:p>
          <a:p>
            <a:pPr marL="347663" indent="-347663" eaLnBrk="1" hangingPunct="1">
              <a:buFontTx/>
              <a:buChar char="•"/>
            </a:pP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AF9CDE-10E3-4693-B1B8-DFD6C0521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121" y="2104036"/>
            <a:ext cx="4313448" cy="2877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51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Walking Stage Clues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19113" y="1797477"/>
            <a:ext cx="8109898" cy="3813614"/>
          </a:xfrm>
        </p:spPr>
        <p:txBody>
          <a:bodyPr/>
          <a:lstStyle/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Stops while walking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Does not touch heel-to-toe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Steps off the line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Uses arm(s) to balance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Improper turn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Incorrect number of steps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19" y="1797477"/>
            <a:ext cx="3542237" cy="2362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851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519113" y="679450"/>
            <a:ext cx="8051800" cy="1212412"/>
          </a:xfrm>
        </p:spPr>
        <p:txBody>
          <a:bodyPr/>
          <a:lstStyle/>
          <a:p>
            <a:r>
              <a:rPr lang="en-US" altLang="en-US" dirty="0"/>
              <a:t>Walk and Turn Test Clues Summary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>
          <a:xfrm>
            <a:off x="558800" y="2480733"/>
            <a:ext cx="8026400" cy="189653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SFSTs are a tool to assist you in seeing visible signs of impairment and are not a pass/fail test.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Walk and Turn Test Criterion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58800" y="1422400"/>
            <a:ext cx="8026400" cy="115093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2 or more clues indicates BAC </a:t>
            </a:r>
          </a:p>
          <a:p>
            <a:pPr marL="0" indent="0" algn="ctr">
              <a:buNone/>
            </a:pPr>
            <a:r>
              <a:rPr lang="en-US" altLang="en-US" dirty="0">
                <a:cs typeface="Arial" charset="0"/>
              </a:rPr>
              <a:t>at or above </a:t>
            </a:r>
            <a:r>
              <a:rPr lang="en-US" altLang="en-US" dirty="0"/>
              <a:t>0.08  (79% accurate)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7" name="Picture 5" descr="MP900385752[2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2733675"/>
            <a:ext cx="2471738" cy="345916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83167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Walk and Turn Demonstration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5E09B61F-C0B0-4B5E-8EF3-187D6BC0D1C3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3" name="SFST_Session7_Slide19">
            <a:hlinkClick r:id="" action="ppaction://media"/>
            <a:extLst>
              <a:ext uri="{FF2B5EF4-FFF2-40B4-BE49-F238E27FC236}">
                <a16:creationId xmlns:a16="http://schemas.microsoft.com/office/drawing/2014/main" id="{74AF0D7C-4BDC-44EA-A11F-D846B73F4FF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8163" y="1584911"/>
            <a:ext cx="6135992" cy="449901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526256" y="679450"/>
            <a:ext cx="8051800" cy="582613"/>
          </a:xfrm>
        </p:spPr>
        <p:txBody>
          <a:bodyPr/>
          <a:lstStyle/>
          <a:p>
            <a:r>
              <a:rPr lang="en-US" altLang="en-US" dirty="0"/>
              <a:t>One Leg Stand</a:t>
            </a:r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>
          <a:xfrm>
            <a:off x="538956" y="1475316"/>
            <a:ext cx="8026400" cy="96679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dirty="0"/>
              <a:t>Divided Attention Test</a:t>
            </a:r>
          </a:p>
          <a:p>
            <a:pPr marL="0" indent="0" algn="ctr" eaLnBrk="1" hangingPunct="1">
              <a:buNone/>
            </a:pPr>
            <a:r>
              <a:rPr lang="en-US" altLang="en-US" dirty="0"/>
              <a:t> Mental Task and Physical Task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90117" name="Text Box 7"/>
          <p:cNvSpPr txBox="1">
            <a:spLocks noChangeArrowheads="1"/>
          </p:cNvSpPr>
          <p:nvPr/>
        </p:nvSpPr>
        <p:spPr bwMode="auto">
          <a:xfrm>
            <a:off x="2224475" y="5326079"/>
            <a:ext cx="654072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3366"/>
                </a:solidFill>
                <a:latin typeface="Arial" charset="0"/>
              </a:defRPr>
            </a:lvl1pPr>
            <a:lvl2pPr marL="742950" indent="-285750" eaLnBrk="0" hangingPunct="0">
              <a:buFont typeface="Arial" charset="0"/>
              <a:buChar char="•"/>
              <a:defRPr sz="2800" b="1">
                <a:solidFill>
                  <a:srgbClr val="003366"/>
                </a:solidFill>
                <a:latin typeface="Arial" charset="0"/>
              </a:defRPr>
            </a:lvl2pPr>
            <a:lvl3pPr marL="1143000" indent="-228600" eaLnBrk="0" hangingPunct="0"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Arial" charset="0"/>
              </a:defRPr>
            </a:lvl3pPr>
            <a:lvl4pPr marL="1600200" indent="-228600" eaLnBrk="0" hangingPunct="0">
              <a:buFont typeface="Arial" charset="0"/>
              <a:buChar char="•"/>
              <a:defRPr sz="2000">
                <a:solidFill>
                  <a:srgbClr val="003366"/>
                </a:solidFill>
                <a:latin typeface="Arial" charset="0"/>
              </a:defRPr>
            </a:lvl4pPr>
            <a:lvl5pPr marL="2057400" indent="-228600" eaLnBrk="0" hangingPunct="0"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9pPr>
          </a:lstStyle>
          <a:p>
            <a:pPr marL="282575" indent="-282575" eaLnBrk="1" hangingPunct="1">
              <a:buFontTx/>
              <a:buChar char="•"/>
            </a:pPr>
            <a:r>
              <a:rPr lang="en-US" altLang="en-US" sz="2600" b="0" dirty="0">
                <a:solidFill>
                  <a:srgbClr val="000000"/>
                </a:solidFill>
              </a:rPr>
              <a:t>Instruction stage </a:t>
            </a:r>
          </a:p>
          <a:p>
            <a:pPr marL="282575" indent="-282575" eaLnBrk="1" hangingPunct="1">
              <a:buFontTx/>
              <a:buChar char="•"/>
            </a:pPr>
            <a:r>
              <a:rPr lang="en-US" altLang="en-US" sz="2600" b="0" dirty="0">
                <a:solidFill>
                  <a:srgbClr val="000000"/>
                </a:solidFill>
              </a:rPr>
              <a:t>Balance and counting stage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383FCE3D-4C86-423E-AD97-B54C0B0CF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3457" y="2575592"/>
            <a:ext cx="3097397" cy="254929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569912" y="544877"/>
            <a:ext cx="8051800" cy="1199259"/>
          </a:xfrm>
        </p:spPr>
        <p:txBody>
          <a:bodyPr/>
          <a:lstStyle/>
          <a:p>
            <a:r>
              <a:rPr lang="en-US" altLang="en-US" dirty="0"/>
              <a:t>Administrative Procedures</a:t>
            </a:r>
            <a:br>
              <a:rPr lang="en-US" altLang="en-US" dirty="0"/>
            </a:br>
            <a:r>
              <a:rPr lang="en-US" altLang="en-US" dirty="0"/>
              <a:t>Instruction Stage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>
          <a:xfrm>
            <a:off x="540863" y="2001043"/>
            <a:ext cx="8109898" cy="1831449"/>
          </a:xfrm>
        </p:spPr>
        <p:txBody>
          <a:bodyPr/>
          <a:lstStyle/>
          <a:p>
            <a:pPr marL="282575" lvl="1" indent="-282575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Stand straight, feet together</a:t>
            </a:r>
          </a:p>
          <a:p>
            <a:pPr marL="282575" lvl="1" indent="-282575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Keep arms at sides</a:t>
            </a:r>
          </a:p>
          <a:p>
            <a:pPr marL="282575" lvl="1" indent="-282575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Maintain position until told otherwise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1026" name="Picture 10" descr="ONELEG1">
            <a:extLst>
              <a:ext uri="{FF2B5EF4-FFF2-40B4-BE49-F238E27FC236}">
                <a16:creationId xmlns:a16="http://schemas.microsoft.com/office/drawing/2014/main" id="{89EABA32-E2C7-4189-8030-418BC440C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2" y="3935445"/>
            <a:ext cx="3505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586845" y="527944"/>
            <a:ext cx="8051800" cy="1097659"/>
          </a:xfrm>
        </p:spPr>
        <p:txBody>
          <a:bodyPr/>
          <a:lstStyle/>
          <a:p>
            <a:r>
              <a:rPr lang="en-US" altLang="en-US" dirty="0"/>
              <a:t>Administrative Procedures</a:t>
            </a:r>
            <a:br>
              <a:rPr lang="en-US" altLang="en-US" dirty="0"/>
            </a:br>
            <a:r>
              <a:rPr lang="en-US" altLang="en-US" dirty="0"/>
              <a:t>Balance and Counting Stage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6573C6-EEF9-49A3-884F-5FEF71B8F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37" y="2220000"/>
            <a:ext cx="2499911" cy="374986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2"/>
          <p:cNvSpPr>
            <a:spLocks noGrp="1"/>
          </p:cNvSpPr>
          <p:nvPr>
            <p:ph type="title"/>
          </p:nvPr>
        </p:nvSpPr>
        <p:spPr>
          <a:xfrm>
            <a:off x="304800" y="434136"/>
            <a:ext cx="8534400" cy="734266"/>
          </a:xfrm>
        </p:spPr>
        <p:txBody>
          <a:bodyPr/>
          <a:lstStyle/>
          <a:p>
            <a:r>
              <a:rPr lang="en-US" altLang="en-US" dirty="0"/>
              <a:t>SFST Field Validation Studies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Picture 4" descr="File:Blank US &lt;strong&gt;map&lt;/strong&gt; borders labels.svg - Wikimedia Comm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0" y="1078837"/>
            <a:ext cx="8084529" cy="5387580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3234466" y="2980676"/>
            <a:ext cx="304800" cy="34065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1247887" y="4165700"/>
            <a:ext cx="304800" cy="34065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6835775" y="5318196"/>
            <a:ext cx="304800" cy="34065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One Leg Stand Test Clues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xfrm>
            <a:off x="519112" y="2065867"/>
            <a:ext cx="8218487" cy="3641196"/>
          </a:xfrm>
        </p:spPr>
        <p:txBody>
          <a:bodyPr/>
          <a:lstStyle/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Sways while balancing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Uses arm(s) to balance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One Leg Stand Test Clues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xfrm>
            <a:off x="519113" y="2031999"/>
            <a:ext cx="8160934" cy="3675063"/>
          </a:xfrm>
        </p:spPr>
        <p:txBody>
          <a:bodyPr/>
          <a:lstStyle/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Hopping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Puts foot down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110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One Leg Stand Test Criterion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58800" y="1528234"/>
            <a:ext cx="8026400" cy="117739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2 or more clues indicates BAC </a:t>
            </a:r>
          </a:p>
          <a:p>
            <a:pPr marL="0" indent="0" algn="ctr">
              <a:buNone/>
            </a:pPr>
            <a:r>
              <a:rPr lang="en-US" altLang="en-US" dirty="0"/>
              <a:t>at or above 0.08 (83% accurate)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7" name="Picture 4" descr="MP900385752[2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971800"/>
            <a:ext cx="2232025" cy="31242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11978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One Leg Stand Demonstration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5E09B61F-C0B0-4B5E-8EF3-187D6BC0D1C3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3" name="SFST_Session7_Slide24_1">
            <a:hlinkClick r:id="" action="ppaction://media"/>
            <a:extLst>
              <a:ext uri="{FF2B5EF4-FFF2-40B4-BE49-F238E27FC236}">
                <a16:creationId xmlns:a16="http://schemas.microsoft.com/office/drawing/2014/main" id="{0DF26E21-FB9A-4507-B0F5-FB934943503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792" y="1527433"/>
            <a:ext cx="7534415" cy="42381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893DA892-2DBD-4404-B582-5DC70615F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466" y="2112618"/>
            <a:ext cx="734906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r>
              <a:rPr lang="en-US" altLang="en-US" sz="4400" kern="0" dirty="0">
                <a:solidFill>
                  <a:schemeClr val="tx2"/>
                </a:solidFill>
              </a:rPr>
              <a:t>Questions?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73" y="1646238"/>
            <a:ext cx="6854653" cy="4572000"/>
          </a:xfr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476248"/>
            <a:ext cx="8534400" cy="1195388"/>
          </a:xfrm>
        </p:spPr>
        <p:txBody>
          <a:bodyPr/>
          <a:lstStyle/>
          <a:p>
            <a:r>
              <a:rPr lang="en-US" altLang="en-US" dirty="0"/>
              <a:t>“Correct” and “Incorrect” </a:t>
            </a:r>
            <a:br>
              <a:rPr lang="en-US" altLang="en-US" dirty="0"/>
            </a:br>
            <a:r>
              <a:rPr lang="en-US" altLang="en-US" dirty="0"/>
              <a:t>Arrest Decisions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5564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sz="quarter" idx="1"/>
          </p:nvPr>
        </p:nvSpPr>
        <p:spPr>
          <a:xfrm>
            <a:off x="488731" y="2298933"/>
            <a:ext cx="8277582" cy="3725862"/>
          </a:xfrm>
        </p:spPr>
        <p:txBody>
          <a:bodyPr/>
          <a:lstStyle/>
          <a:p>
            <a:pPr marL="282575" indent="-282575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First full field validation study using SFST-experienced law enforcement 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86% correct arrest/release decision based on three SFSTs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93% of those arrested had a BAC of 0.05 or higher</a:t>
            </a:r>
          </a:p>
          <a:p>
            <a:pPr marL="282575" indent="-282575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21507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421524"/>
          </a:xfrm>
        </p:spPr>
        <p:txBody>
          <a:bodyPr/>
          <a:lstStyle/>
          <a:p>
            <a:r>
              <a:rPr lang="en-US" altLang="en-US" dirty="0"/>
              <a:t>Colorado Field Validation </a:t>
            </a:r>
            <a:br>
              <a:rPr lang="en-US" altLang="en-US" dirty="0"/>
            </a:br>
            <a:r>
              <a:rPr lang="en-US" altLang="en-US" dirty="0"/>
              <a:t>Study of SFST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1"/>
          <p:cNvSpPr>
            <a:spLocks noGrp="1"/>
          </p:cNvSpPr>
          <p:nvPr>
            <p:ph sz="quarter" idx="1"/>
          </p:nvPr>
        </p:nvSpPr>
        <p:spPr>
          <a:xfrm>
            <a:off x="472966" y="2299063"/>
            <a:ext cx="8213834" cy="3046050"/>
          </a:xfrm>
        </p:spPr>
        <p:txBody>
          <a:bodyPr/>
          <a:lstStyle/>
          <a:p>
            <a:pPr marL="282575" indent="-282575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95% correct arrest decision based on three SFSTs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Validated SFSTs at 0.08 BAC and above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  <a:defRPr/>
            </a:pPr>
            <a:endParaRPr lang="en-US" dirty="0"/>
          </a:p>
        </p:txBody>
      </p:sp>
      <p:sp>
        <p:nvSpPr>
          <p:cNvPr id="22531" name="Title 2"/>
          <p:cNvSpPr>
            <a:spLocks noGrp="1"/>
          </p:cNvSpPr>
          <p:nvPr>
            <p:ph type="title"/>
          </p:nvPr>
        </p:nvSpPr>
        <p:spPr>
          <a:xfrm>
            <a:off x="304800" y="533399"/>
            <a:ext cx="8534400" cy="1295401"/>
          </a:xfrm>
        </p:spPr>
        <p:txBody>
          <a:bodyPr/>
          <a:lstStyle/>
          <a:p>
            <a:r>
              <a:rPr lang="en-US" altLang="en-US" dirty="0"/>
              <a:t>Florida Field Validation </a:t>
            </a:r>
            <a:br>
              <a:rPr lang="en-US" altLang="en-US" dirty="0"/>
            </a:br>
            <a:r>
              <a:rPr lang="en-US" altLang="en-US" dirty="0"/>
              <a:t>Study of SFST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1"/>
          <p:cNvSpPr>
            <a:spLocks noGrp="1"/>
          </p:cNvSpPr>
          <p:nvPr>
            <p:ph sz="quarter" idx="1"/>
          </p:nvPr>
        </p:nvSpPr>
        <p:spPr>
          <a:xfrm>
            <a:off x="488731" y="2329687"/>
            <a:ext cx="8208008" cy="3417978"/>
          </a:xfrm>
        </p:spPr>
        <p:txBody>
          <a:bodyPr/>
          <a:lstStyle/>
          <a:p>
            <a:pPr marL="282575" indent="-282575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91% correct-arrest decision for 0.08 BAC and above using three SFSTs </a:t>
            </a:r>
          </a:p>
          <a:p>
            <a:pPr marL="282575" indent="-282575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HGN is still most reliable of three SFSTs and supports arrest decisions at 0.08 BAC</a:t>
            </a:r>
          </a:p>
          <a:p>
            <a:pPr marL="282575" indent="-282575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240536"/>
          </a:xfrm>
        </p:spPr>
        <p:txBody>
          <a:bodyPr/>
          <a:lstStyle/>
          <a:p>
            <a:r>
              <a:rPr lang="en-US" altLang="en-US" dirty="0"/>
              <a:t> San Diego Field Validation </a:t>
            </a:r>
            <a:br>
              <a:rPr lang="en-US" altLang="en-US" dirty="0"/>
            </a:br>
            <a:r>
              <a:rPr lang="en-US" altLang="en-US" dirty="0"/>
              <a:t>Study of SFST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</a:t>
            </a:r>
            <a:fld id="{3ACFFC6E-2BD3-493E-9B05-840593304FD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34700PHOTO" val=""/>
  <p:tag name="MMPROD_134700LOGO" val=""/>
  <p:tag name="MMPROD_NEXTUNIQUEID" val="10753"/>
  <p:tag name="MMPROD_0PHOTO" val=""/>
  <p:tag name="MMPROD_0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178546PHOTO" val=""/>
  <p:tag name="MMPROD_178546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THEME_BG_IMAGE" val=""/>
  <p:tag name="MMPROD_UIDATA" val="&lt;database version=&quot;11.0&quot;&gt;&lt;object type=&quot;1&quot; unique_id=&quot;10001&quot;&gt;&lt;property id=&quot;20141&quot; value=&quot;Module 1: Fundamentals&quot;/&gt;&lt;property id=&quot;20144&quot; value=&quot;1&quot;/&gt;&lt;property id=&quot;20146&quot; value=&quot;0&quot;/&gt;&lt;property id=&quot;20147&quot; value=&quot;0&quot;/&gt;&lt;property id=&quot;20148&quot; value=&quot;10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C:\Users\Kathleen\Desktop\HSIP Courses\HSIP Prototype\&quot;/&gt;&lt;property id=&quot;20224&quot; value=&quot;C:\Documents and Settings\wmckee\Desktop\NHI stuff&quot;/&gt;&lt;property id=&quot;20225&quot; value=&quot;C:\Documents and Settings\kmonagha.FHWA1\My Documents\WBT Project\310115\Updated Production Modules\Attachments\&quot;/&gt;&lt;property id=&quot;20226&quot; value=&quot;C:\Users\Kathleen\Desktop\HSIP Courses\HSIP Prototype\nhi_HSIP_prototype_KK1.ppt&quot;/&gt;&lt;property id=&quot;20250&quot; value=&quot;0&quot;/&gt;&lt;property id=&quot;20251&quot; value=&quot;0&quot;/&gt;&lt;property id=&quot;20259&quot; value=&quot;0&quot;/&gt;&lt;property id=&quot;20262&quot; value=&quot;754406453&quot;/&gt;&lt;object type=&quot;8&quot; unique_id=&quot;10002&quot;&gt;&lt;/object&gt;&lt;object type=&quot;2&quot; unique_id=&quot;10003&quot;&gt;&lt;object type=&quot;3&quot; unique_id=&quot;178551&quot;&gt;&lt;property id=&quot;20148&quot; value=&quot;5&quot;/&gt;&lt;property id=&quot;20300&quot; value=&quot;Slide 2 - &amp;quot;  Learning Objectives&amp;quot;&quot;/&gt;&lt;property id=&quot;20307&quot; value=&quot;538&quot;/&gt;&lt;/object&gt;&lt;object type=&quot;3&quot; unique_id=&quot;178552&quot;&gt;&lt;property id=&quot;20148&quot; value=&quot;5&quot;/&gt;&lt;property id=&quot;20300&quot; value=&quot;Slide 3 - &amp;quot;  Learning Objectives&amp;quot;&quot;/&gt;&lt;property id=&quot;20307&quot; value=&quot;607&quot;/&gt;&lt;/object&gt;&lt;object type=&quot;3&quot; unique_id=&quot;178553&quot;&gt;&lt;property id=&quot;20148&quot; value=&quot;5&quot;/&gt;&lt;property id=&quot;20300&quot; value=&quot;Slide 4 - &amp;quot;Overview: Development and Validation&amp;quot;&quot;/&gt;&lt;property id=&quot;20307&quot; value=&quot;608&quot;/&gt;&lt;/object&gt;&lt;object type=&quot;3&quot; unique_id=&quot;178554&quot;&gt;&lt;property id=&quot;20148&quot; value=&quot;5&quot;/&gt;&lt;property id=&quot;20300&quot; value=&quot;Slide 5 - &amp;quot;Original Research Objectives&amp;quot;&quot;/&gt;&lt;property id=&quot;20307&quot; value=&quot;769&quot;/&gt;&lt;/object&gt;&lt;object type=&quot;3&quot; unique_id=&quot;178555&quot;&gt;&lt;property id=&quot;20148&quot; value=&quot;5&quot;/&gt;&lt;property id=&quot;20300&quot; value=&quot;Slide 6 - &amp;quot;Volunteers Were Subjected to Six Tests&amp;quot;&quot;/&gt;&lt;property id=&quot;20307&quot; value=&quot;770&quot;/&gt;&lt;/object&gt;&lt;object type=&quot;3&quot; unique_id=&quot;178557&quot;&gt;&lt;property id=&quot;20148&quot; value=&quot;5&quot;/&gt;&lt;property id=&quot;20300&quot; value=&quot;Slide 7 - &amp;quot;Original SCRI Test Data Results&amp;quot;&quot;/&gt;&lt;property id=&quot;20307&quot; value=&quot;611&quot;/&gt;&lt;/object&gt;&lt;object type=&quot;3&quot; unique_id=&quot;178558&quot;&gt;&lt;property id=&quot;20148&quot; value=&quot;5&quot;/&gt;&lt;property id=&quot;20300&quot; value=&quot;Slide 8 - &amp;quot;Third Phase: Field Validation and Standardization Objectives&amp;quot;&quot;/&gt;&lt;property id=&quot;20307&quot; value=&quot;612&quot;/&gt;&lt;/object&gt;&lt;object type=&quot;3&quot; unique_id=&quot;178559&quot;&gt;&lt;property id=&quot;20148&quot; value=&quot;5&quot;/&gt;&lt;property id=&quot;20300&quot; value=&quot;Slide 9 - &amp;quot;Standardized Elements&amp;quot;&quot;/&gt;&lt;property id=&quot;20307&quot; value=&quot;613&quot;/&gt;&lt;/object&gt;&lt;object type=&quot;3&quot; unique_id=&quot;178560&quot;&gt;&lt;property id=&quot;20148&quot; value=&quot;5&quot;/&gt;&lt;property id=&quot;20300&quot; value=&quot;Slide 10 - &amp;quot;Importance of Large Scale  Field Validation Study&amp;quot;&quot;/&gt;&lt;property id=&quot;20307&quot; value=&quot;614&quot;/&gt;&lt;/object&gt;&lt;object type=&quot;3&quot; unique_id=&quot;178561&quot;&gt;&lt;property id=&quot;20148&quot; value=&quot;5&quot;/&gt;&lt;property id=&quot;20300&quot; value=&quot;Slide 11 - &amp;quot;SFST Field Validation Studies&amp;quot;&quot;/&gt;&lt;property id=&quot;20307&quot; value=&quot;615&quot;/&gt;&lt;/object&gt;&lt;object type=&quot;3&quot; unique_id=&quot;178563&quot;&gt;&lt;property id=&quot;20148&quot; value=&quot;5&quot;/&gt;&lt;property id=&quot;20300&quot; value=&quot;Slide 13 - &amp;quot;Colorado Field Validation  Study of SFST&amp;quot;&quot;/&gt;&lt;property id=&quot;20307&quot; value=&quot;617&quot;/&gt;&lt;/object&gt;&lt;object type=&quot;3&quot; unique_id=&quot;178564&quot;&gt;&lt;property id=&quot;20148&quot; value=&quot;5&quot;/&gt;&lt;property id=&quot;20300&quot; value=&quot;Slide 14 - &amp;quot;Florida Field Validation  Study of SFST&amp;quot;&quot;/&gt;&lt;property id=&quot;20307&quot; value=&quot;618&quot;/&gt;&lt;/object&gt;&lt;object type=&quot;3&quot; unique_id=&quot;178565&quot;&gt;&lt;property id=&quot;20148&quot; value=&quot;5&quot;/&gt;&lt;property id=&quot;20300&quot; value=&quot;Slide 15 - &amp;quot; San Diego Field Validation  Study of SFST&amp;quot;&quot;/&gt;&lt;property id=&quot;20307&quot; value=&quot;619&quot;/&gt;&lt;/object&gt;&lt;object type=&quot;3&quot; unique_id=&quot;178566&quot;&gt;&lt;property id=&quot;20148&quot; value=&quot;5&quot;/&gt;&lt;property id=&quot;20300&quot; value=&quot;Slide 16 - &amp;quot; San Diego Field Validation  Study of SFST&amp;quot;&quot;/&gt;&lt;property id=&quot;20307&quot; value=&quot;620&quot;/&gt;&lt;/object&gt;&lt;object type=&quot;3&quot; unique_id=&quot;178567&quot;&gt;&lt;property id=&quot;20148&quot; value=&quot;5&quot;/&gt;&lt;property id=&quot;20300&quot; value=&quot;Slide 17 - &amp;quot;Horizontal Gaze Nystagmus&amp;quot;&quot;/&gt;&lt;property id=&quot;20307&quot; value=&quot;773&quot;/&gt;&lt;/object&gt;&lt;object type=&quot;3&quot; unique_id=&quot;178568&quot;&gt;&lt;property id=&quot;20148&quot; value=&quot;5&quot;/&gt;&lt;property id=&quot;20300&quot; value=&quot;Slide 18 - &amp;quot;Categories of Nystagmus&amp;quot;&quot;/&gt;&lt;property id=&quot;20307&quot; value=&quot;622&quot;/&gt;&lt;/object&gt;&lt;object type=&quot;3&quot; unique_id=&quot;178569&quot;&gt;&lt;property id=&quot;20148&quot; value=&quot;5&quot;/&gt;&lt;property id=&quot;20300&quot; value=&quot;Slide 19 - &amp;quot;Vestibular Nystagmus&amp;quot;&quot;/&gt;&lt;property id=&quot;20307&quot; value=&quot;774&quot;/&gt;&lt;/object&gt;&lt;object type=&quot;3&quot; unique_id=&quot;178571&quot;&gt;&lt;property id=&quot;20148&quot; value=&quot;5&quot;/&gt;&lt;property id=&quot;20300&quot; value=&quot;Slide 20 - &amp;quot;Neural Nystagmus&amp;quot;&quot;/&gt;&lt;property id=&quot;20307&quot; value=&quot;776&quot;/&gt;&lt;/object&gt;&lt;object type=&quot;3&quot; unique_id=&quot;178573&quot;&gt;&lt;property id=&quot;20148&quot; value=&quot;5&quot;/&gt;&lt;property id=&quot;20300&quot; value=&quot;Slide 21 - &amp;quot;Gaze Nystagmus&amp;quot;&quot;/&gt;&lt;property id=&quot;20307&quot; value=&quot;744&quot;/&gt;&lt;/object&gt;&lt;object type=&quot;3&quot; unique_id=&quot;178575&quot;&gt;&lt;property id=&quot;20148&quot; value=&quot;5&quot;/&gt;&lt;property id=&quot;20300&quot; value=&quot;Slide 22 - &amp;quot;Horizontal Gaze Nystagmus&amp;quot;&quot;/&gt;&lt;property id=&quot;20307&quot; value=&quot;745&quot;/&gt;&lt;/object&gt;&lt;object type=&quot;3&quot; unique_id=&quot;178576&quot;&gt;&lt;property id=&quot;20148&quot; value=&quot;5&quot;/&gt;&lt;property id=&quot;20300&quot; value=&quot;Slide 23 - &amp;quot;Vertical Gaze Nystagmus&amp;quot;&quot;/&gt;&lt;property id=&quot;20307&quot; value=&quot;746&quot;/&gt;&lt;/object&gt;&lt;object type=&quot;3&quot; unique_id=&quot;178577&quot;&gt;&lt;property id=&quot;20148&quot; value=&quot;5&quot;/&gt;&lt;property id=&quot;20300&quot; value=&quot;Slide 24 - &amp;quot;Resting Nystagmus&amp;quot;&quot;/&gt;&lt;property id=&quot;20307&quot; value=&quot;747&quot;/&gt;&lt;/object&gt;&lt;object type=&quot;3&quot; unique_id=&quot;178578&quot;&gt;&lt;property id=&quot;20148&quot; value=&quot;5&quot;/&gt;&lt;property id=&quot;20300&quot; value=&quot;Slide 25 - &amp;quot;Pathological Disorder Nystagmus&amp;quot;&quot;/&gt;&lt;property id=&quot;20307&quot; value=&quot;748&quot;/&gt;&lt;/object&gt;&lt;object type=&quot;3&quot; unique_id=&quot;178580&quot;&gt;&lt;property id=&quot;20148&quot; value=&quot;5&quot;/&gt;&lt;property id=&quot;20300&quot; value=&quot;Slide 26 - &amp;quot;Medical Impairment&amp;quot;&quot;/&gt;&lt;property id=&quot;20307&quot; value=&quot;778&quot;/&gt;&lt;/object&gt;&lt;object type=&quot;3&quot; unique_id=&quot;178581&quot;&gt;&lt;property id=&quot;20148&quot; value=&quot;5&quot;/&gt;&lt;property id=&quot;20300&quot; value=&quot;Slide 27 - &amp;quot;Horizontal Gaze Nystagmus Medical Impairment  Assessment Procedures&amp;quot;&quot;/&gt;&lt;property id=&quot;20307&quot; value=&quot;751&quot;/&gt;&lt;/object&gt;&lt;object type=&quot;3&quot; unique_id=&quot;178582&quot;&gt;&lt;property id=&quot;20148&quot; value=&quot;5&quot;/&gt;&lt;property id=&quot;20300&quot; value=&quot;Slide 28 - &amp;quot;Horizontal Gaze Nystagmus Testing: Three Clues&amp;quot;&quot;/&gt;&lt;property id=&quot;20307&quot; value=&quot;779&quot;/&gt;&lt;/object&gt;&lt;object type=&quot;3&quot; unique_id=&quot;178583&quot;&gt;&lt;property id=&quot;20148&quot; value=&quot;5&quot;/&gt;&lt;property id=&quot;20300&quot; value=&quot;Slide 29 - &amp;quot;Administrative Procedures&amp;quot;&quot;/&gt;&lt;property id=&quot;20307&quot; value=&quot;780&quot;/&gt;&lt;/object&gt;&lt;object type=&quot;3&quot; unique_id=&quot;178585&quot;&gt;&lt;property id=&quot;20148&quot; value=&quot;5&quot;/&gt;&lt;property id=&quot;20300&quot; value=&quot;Slide 31 - &amp;quot;Horizontal Gaze Nystagmus Procedures&amp;quot;&quot;/&gt;&lt;property id=&quot;20307&quot; value=&quot;782&quot;/&gt;&lt;/object&gt;&lt;object type=&quot;3&quot; unique_id=&quot;178586&quot;&gt;&lt;property id=&quot;20148&quot; value=&quot;5&quot;/&gt;&lt;property id=&quot;20300&quot; value=&quot;Slide 32 - &amp;quot;Horizontal Gaze Nystagmus Procedures&amp;quot;&quot;/&gt;&lt;property id=&quot;20307&quot; value=&quot;667&quot;/&gt;&lt;/object&gt;&lt;object type=&quot;3&quot; unique_id=&quot;178587&quot;&gt;&lt;property id=&quot;20148&quot; value=&quot;5&quot;/&gt;&lt;property id=&quot;20300&quot; value=&quot;Slide 33 - &amp;quot;Horizontal Gaze Nystagmus Procedures&amp;quot;&quot;/&gt;&lt;property id=&quot;20307&quot; value=&quot;783&quot;/&gt;&lt;/object&gt;&lt;object type=&quot;3&quot; unique_id=&quot;178588&quot;&gt;&lt;property id=&quot;20148&quot; value=&quot;5&quot;/&gt;&lt;property id=&quot;20300&quot; value=&quot;Slide 34 - &amp;quot;Horizontal Gaze Nystagmus Procedures&amp;quot;&quot;/&gt;&lt;property id=&quot;20307&quot; value=&quot;784&quot;/&gt;&lt;/object&gt;&lt;object type=&quot;3&quot; unique_id=&quot;178589&quot;&gt;&lt;property id=&quot;20148&quot; value=&quot;5&quot;/&gt;&lt;property id=&quot;20300&quot; value=&quot;Slide 35 - &amp;quot;Test Interpretation &amp;quot;&quot;/&gt;&lt;property id=&quot;20307&quot; value=&quot;785&quot;/&gt;&lt;/object&gt;&lt;object type=&quot;3&quot; unique_id=&quot;178590&quot;&gt;&lt;property id=&quot;20148&quot; value=&quot;5&quot;/&gt;&lt;property id=&quot;20300&quot; value=&quot;Slide 36 - &amp;quot;Three Clues of Horizontal Gaze Nystagmus &amp;quot;&quot;/&gt;&lt;property id=&quot;20307&quot; value=&quot;786&quot;/&gt;&lt;/object&gt;&lt;object type=&quot;3&quot; unique_id=&quot;178591&quot;&gt;&lt;property id=&quot;20148&quot; value=&quot;5&quot;/&gt;&lt;property id=&quot;20300&quot; value=&quot;Slide 37 - &amp;quot;Clue Number 1&amp;quot;&quot;/&gt;&lt;property id=&quot;20307&quot; value=&quot;787&quot;/&gt;&lt;/object&gt;&lt;object type=&quot;3&quot; unique_id=&quot;178592&quot;&gt;&lt;property id=&quot;20148&quot; value=&quot;5&quot;/&gt;&lt;property id=&quot;20300&quot; value=&quot;Slide 38 - &amp;quot;Clue Number 1&amp;quot;&quot;/&gt;&lt;property id=&quot;20307&quot; value=&quot;675&quot;/&gt;&lt;/object&gt;&lt;object type=&quot;3&quot; unique_id=&quot;178593&quot;&gt;&lt;property id=&quot;20148&quot; value=&quot;5&quot;/&gt;&lt;property id=&quot;20300&quot; value=&quot;Slide 39 - &amp;quot;Mechanics of Clue Number 1&amp;quot;&quot;/&gt;&lt;property id=&quot;20307&quot; value=&quot;678&quot;/&gt;&lt;/object&gt;&lt;object type=&quot;3&quot; unique_id=&quot;178597&quot;&gt;&lt;property id=&quot;20148&quot; value=&quot;5&quot;/&gt;&lt;property id=&quot;20300&quot; value=&quot;Slide 40 - &amp;quot;Clue Number 2&amp;quot;&quot;/&gt;&lt;property id=&quot;20307&quot; value=&quot;790&quot;/&gt;&lt;/object&gt;&lt;object type=&quot;3&quot; unique_id=&quot;178598&quot;&gt;&lt;property id=&quot;20148&quot; value=&quot;5&quot;/&gt;&lt;property id=&quot;20300&quot; value=&quot;Slide 41 - &amp;quot;Clue Number 2&amp;quot;&quot;/&gt;&lt;property id=&quot;20307&quot; value=&quot;791&quot;/&gt;&lt;/object&gt;&lt;object type=&quot;3&quot; unique_id=&quot;178601&quot;&gt;&lt;property id=&quot;20148&quot; value=&quot;5&quot;/&gt;&lt;property id=&quot;20300&quot; value=&quot;Slide 42 - &amp;quot;Clue Number 3&amp;quot;&quot;/&gt;&lt;property id=&quot;20307&quot; value=&quot;794&quot;/&gt;&lt;/object&gt;&lt;object type=&quot;3&quot; unique_id=&quot;178602&quot;&gt;&lt;property id=&quot;20148&quot; value=&quot;5&quot;/&gt;&lt;property id=&quot;20300&quot; value=&quot;Slide 43 - &amp;quot;Clue Number 3&amp;quot;&quot;/&gt;&lt;property id=&quot;20307&quot; value=&quot;795&quot;/&gt;&lt;/object&gt;&lt;object type=&quot;3&quot; unique_id=&quot;178603&quot;&gt;&lt;property id=&quot;20148&quot; value=&quot;5&quot;/&gt;&lt;property id=&quot;20300&quot; value=&quot;Slide 44 - &amp;quot;Mechanics of Clue Number 3&amp;quot;&quot;/&gt;&lt;property id=&quot;20307&quot; value=&quot;796&quot;/&gt;&lt;/object&gt;&lt;object type=&quot;3&quot; unique_id=&quot;178607&quot;&gt;&lt;property id=&quot;20148&quot; value=&quot;5&quot;/&gt;&lt;property id=&quot;20300&quot; value=&quot;Slide 45 - &amp;quot;45 Degree Template&amp;quot;&quot;/&gt;&lt;property id=&quot;20307&quot; value=&quot;583&quot;/&gt;&lt;/object&gt;&lt;object type=&quot;3&quot; unique_id=&quot;178610&quot;&gt;&lt;property id=&quot;20148&quot; value=&quot;5&quot;/&gt;&lt;property id=&quot;20300&quot; value=&quot;Slide 46 - &amp;quot;Horizontal Gaze Nystagmus Test Criterion&amp;quot;&quot;/&gt;&lt;property id=&quot;20307&quot; value=&quot;629&quot;/&gt;&lt;/object&gt;&lt;object type=&quot;3&quot; unique_id=&quot;178612&quot;&gt;&lt;property id=&quot;20148&quot; value=&quot;5&quot;/&gt;&lt;property id=&quot;20300&quot; value=&quot;Slide 47 - &amp;quot;Administrative Procedures&amp;quot;&quot;/&gt;&lt;property id=&quot;20307&quot; value=&quot;755&quot;/&gt;&lt;/object&gt;&lt;object type=&quot;3&quot; unique_id=&quot;178613&quot;&gt;&lt;property id=&quot;20148&quot; value=&quot;5&quot;/&gt;&lt;property id=&quot;20300&quot; value=&quot;Slide 48 - &amp;quot;Administrative Procedures&amp;quot;&quot;/&gt;&lt;property id=&quot;20307&quot; value=&quot;765&quot;/&gt;&lt;/object&gt;&lt;object type=&quot;3&quot; unique_id=&quot;178614&quot;&gt;&lt;property id=&quot;20148&quot; value=&quot;5&quot;/&gt;&lt;property id=&quot;20300&quot; value=&quot;Slide 49 - &amp;quot;Vertical Gaze Nystagmus&amp;quot;&quot;/&gt;&lt;property id=&quot;20307&quot; value=&quot;799&quot;/&gt;&lt;/object&gt;&lt;object type=&quot;3&quot; unique_id=&quot;178617&quot;&gt;&lt;property id=&quot;20148&quot; value=&quot;5&quot;/&gt;&lt;property id=&quot;20300&quot; value=&quot;Slide 50 - &amp;quot;Walk and Turn&amp;quot;&quot;/&gt;&lt;property id=&quot;20307&quot; value=&quot;800&quot;/&gt;&lt;/object&gt;&lt;object type=&quot;3&quot; unique_id=&quot;178618&quot;&gt;&lt;property id=&quot;20148&quot; value=&quot;5&quot;/&gt;&lt;property id=&quot;20300&quot; value=&quot;Slide 51 - &amp;quot;Safety Precautions&amp;quot;&quot;/&gt;&lt;property id=&quot;20307&quot; value=&quot;632&quot;/&gt;&lt;/object&gt;&lt;object type=&quot;3&quot; unique_id=&quot;178619&quot;&gt;&lt;property id=&quot;20148&quot; value=&quot;5&quot;/&gt;&lt;property id=&quot;20300&quot; value=&quot;Slide 52 - &amp;quot;Administrative Procedures Instruction Stage&amp;quot;&quot;/&gt;&lt;property id=&quot;20307&quot; value=&quot;801&quot;/&gt;&lt;/object&gt;&lt;object type=&quot;3&quot; unique_id=&quot;178620&quot;&gt;&lt;property id=&quot;20148&quot; value=&quot;5&quot;/&gt;&lt;property id=&quot;20300&quot; value=&quot;Slide 53 - &amp;quot;Administrative Procedures  Walking Stage&amp;quot;&quot;/&gt;&lt;property id=&quot;20307&quot; value=&quot;802&quot;/&gt;&lt;/object&gt;&lt;object type=&quot;3&quot; unique_id=&quot;178622&quot;&gt;&lt;property id=&quot;20148&quot; value=&quot;5&quot;/&gt;&lt;property id=&quot;20300&quot; value=&quot;Slide 54 - &amp;quot;Instruction Stage Clues&amp;quot;&quot;/&gt;&lt;property id=&quot;20307&quot; value=&quot;804&quot;/&gt;&lt;/object&gt;&lt;object type=&quot;3&quot; unique_id=&quot;178623&quot;&gt;&lt;property id=&quot;20148&quot; value=&quot;5&quot;/&gt;&lt;property id=&quot;20300&quot; value=&quot;Slide 55 - &amp;quot;Walking Stage Clues&amp;quot;&quot;/&gt;&lt;property id=&quot;20307&quot; value=&quot;805&quot;/&gt;&lt;/object&gt;&lt;object type=&quot;3&quot; unique_id=&quot;178625&quot;&gt;&lt;property id=&quot;20148&quot; value=&quot;5&quot;/&gt;&lt;property id=&quot;20300&quot; value=&quot;Slide 56 - &amp;quot;Walk and Turn Test Clues Summary&amp;quot;&quot;/&gt;&lt;property id=&quot;20307&quot; value=&quot;698&quot;/&gt;&lt;/object&gt;&lt;object type=&quot;3&quot; unique_id=&quot;178626&quot;&gt;&lt;property id=&quot;20148&quot; value=&quot;5&quot;/&gt;&lt;property id=&quot;20300&quot; value=&quot;Slide 57 - &amp;quot;Walk and Turn Test Criterion&amp;quot;&quot;/&gt;&lt;property id=&quot;20307&quot; value=&quot;807&quot;/&gt;&lt;/object&gt;&lt;object type=&quot;3&quot; unique_id=&quot;178630&quot;&gt;&lt;property id=&quot;20148&quot; value=&quot;5&quot;/&gt;&lt;property id=&quot;20300&quot; value=&quot;Slide 59 - &amp;quot;One Leg Stand&amp;quot;&quot;/&gt;&lt;property id=&quot;20307&quot; value=&quot;638&quot;/&gt;&lt;/object&gt;&lt;object type=&quot;3&quot; unique_id=&quot;178633&quot;&gt;&lt;property id=&quot;20148&quot; value=&quot;5&quot;/&gt;&lt;property id=&quot;20300&quot; value=&quot;Slide 60 - &amp;quot;Administrative Procedures Instruction Stage&amp;quot;&quot;/&gt;&lt;property id=&quot;20307&quot; value=&quot;639&quot;/&gt;&lt;/object&gt;&lt;object type=&quot;3&quot; unique_id=&quot;178634&quot;&gt;&lt;property id=&quot;20148&quot; value=&quot;5&quot;/&gt;&lt;property id=&quot;20300&quot; value=&quot;Slide 61 - &amp;quot;Administrative Procedures Balance and Counting Stage&amp;quot;&quot;/&gt;&lt;property id=&quot;20307&quot; value=&quot;640&quot;/&gt;&lt;/object&gt;&lt;object type=&quot;3&quot; unique_id=&quot;178636&quot;&gt;&lt;property id=&quot;20148&quot; value=&quot;5&quot;/&gt;&lt;property id=&quot;20300&quot; value=&quot;Slide 62 - &amp;quot;One Leg Stand Test Clues&amp;quot;&quot;/&gt;&lt;property id=&quot;20307&quot; value=&quot;641&quot;/&gt;&lt;/object&gt;&lt;object type=&quot;3&quot; unique_id=&quot;178639&quot;&gt;&lt;property id=&quot;20148&quot; value=&quot;5&quot;/&gt;&lt;property id=&quot;20300&quot; value=&quot;Slide 64 - &amp;quot;One Leg Stand Test Criterion&amp;quot;&quot;/&gt;&lt;property id=&quot;20307&quot; value=&quot;811&quot;/&gt;&lt;/object&gt;&lt;object type=&quot;3&quot; unique_id=&quot;178641&quot;&gt;&lt;property id=&quot;20148&quot; value=&quot;5&quot;/&gt;&lt;property id=&quot;20300&quot; value=&quot;Slide 65 - &amp;quot;Taking Field Notes on the SFSTs&amp;quot;&quot;/&gt;&lt;property id=&quot;20307&quot; value=&quot;708&quot;/&gt;&lt;/object&gt;&lt;object type=&quot;3&quot; unique_id=&quot;178642&quot;&gt;&lt;property id=&quot;20148&quot; value=&quot;5&quot;/&gt;&lt;property id=&quot;20300&quot; value=&quot;Slide 66 - &amp;quot;Medical Assessment&amp;quot;&quot;/&gt;&lt;property id=&quot;20307&quot; value=&quot;643&quot;/&gt;&lt;/object&gt;&lt;object type=&quot;3&quot; unique_id=&quot;178643&quot;&gt;&lt;property id=&quot;20148&quot; value=&quot;5&quot;/&gt;&lt;property id=&quot;20300&quot; value=&quot;Slide 67 - &amp;quot;Horizontal Gaze Nystagmus&amp;quot;&quot;/&gt;&lt;property id=&quot;20307&quot; value=&quot;644&quot;/&gt;&lt;/object&gt;&lt;object type=&quot;3&quot; unique_id=&quot;178645&quot;&gt;&lt;property id=&quot;20148&quot; value=&quot;5&quot;/&gt;&lt;property id=&quot;20300&quot; value=&quot;Slide 68&quot;/&gt;&lt;property id=&quot;20307&quot; value=&quot;758&quot;/&gt;&lt;/object&gt;&lt;object type=&quot;3&quot; unique_id=&quot;178651&quot;&gt;&lt;property id=&quot;20148&quot; value=&quot;5&quot;/&gt;&lt;property id=&quot;20300&quot; value=&quot;Slide 69 - &amp;quot;One Leg Stand Field Notes&amp;quot;&quot;/&gt;&lt;property id=&quot;20307&quot; value=&quot;720&quot;/&gt;&lt;/object&gt;&lt;object type=&quot;3&quot; unique_id=&quot;178656&quot;&gt;&lt;property id=&quot;20148&quot; value=&quot;5&quot;/&gt;&lt;property id=&quot;20300&quot; value=&quot;Slide 71 - &amp;quot;Test Your Knowledge&amp;quot;&quot;/&gt;&lt;property id=&quot;20307&quot; value=&quot;647&quot;/&gt;&lt;/object&gt;&lt;object type=&quot;3&quot; unique_id=&quot;178657&quot;&gt;&lt;property id=&quot;20148&quot; value=&quot;5&quot;/&gt;&lt;property id=&quot;20300&quot; value=&quot;Slide 72 - &amp;quot;Test Your Knowledge&amp;quot;&quot;/&gt;&lt;property id=&quot;20307&quot; value=&quot;648&quot;/&gt;&lt;/object&gt;&lt;object type=&quot;3&quot; unique_id=&quot;178658&quot;&gt;&lt;property id=&quot;20148&quot; value=&quot;5&quot;/&gt;&lt;property id=&quot;20300&quot; value=&quot;Slide 73 - &amp;quot;Test Your Knowledge&amp;quot;&quot;/&gt;&lt;property id=&quot;20307&quot; value=&quot;817&quot;/&gt;&lt;/object&gt;&lt;object type=&quot;3&quot; unique_id=&quot;178659&quot;&gt;&lt;property id=&quot;20148&quot; value=&quot;5&quot;/&gt;&lt;property id=&quot;20300&quot; value=&quot;Slide 74 - &amp;quot;Test Your Knowledge&amp;quot;&quot;/&gt;&lt;property id=&quot;20307&quot; value=&quot;650&quot;/&gt;&lt;/object&gt;&lt;object type=&quot;3&quot; unique_id=&quot;178660&quot;&gt;&lt;property id=&quot;20148&quot; value=&quot;5&quot;/&gt;&lt;property id=&quot;20300&quot; value=&quot;Slide 75 - &amp;quot;Test Your Knowledge&amp;quot;&quot;/&gt;&lt;property id=&quot;20307&quot; value=&quot;651&quot;/&gt;&lt;/object&gt;&lt;object type=&quot;3&quot; unique_id=&quot;178661&quot;&gt;&lt;property id=&quot;20148&quot; value=&quot;5&quot;/&gt;&lt;property id=&quot;20300&quot; value=&quot;Slide 70&quot;/&gt;&lt;property id=&quot;20307&quot; value=&quot;549&quot;/&gt;&lt;/object&gt;&lt;object type=&quot;3&quot; unique_id=&quot;186858&quot;&gt;&lt;property id=&quot;20148&quot; value=&quot;5&quot;/&gt;&lt;property id=&quot;20300&quot; value=&quot;Slide 1&quot;/&gt;&lt;property id=&quot;20307&quot; value=&quot;825&quot;/&gt;&lt;/object&gt;&lt;object type=&quot;3&quot; unique_id=&quot;186859&quot;&gt;&lt;property id=&quot;20148&quot; value=&quot;5&quot;/&gt;&lt;property id=&quot;20300&quot; value=&quot;Slide 12 - &amp;quot;“Correct” and “Incorrect”  Arrest Decisions&amp;quot;&quot;/&gt;&lt;property id=&quot;20307&quot; value=&quot;820&quot;/&gt;&lt;/object&gt;&lt;object type=&quot;3&quot; unique_id=&quot;186860&quot;&gt;&lt;property id=&quot;20148&quot; value=&quot;5&quot;/&gt;&lt;property id=&quot;20300&quot; value=&quot;Slide 30 - &amp;quot;Administrative Procedures&amp;quot;&quot;/&gt;&lt;property id=&quot;20307&quot; value=&quot;819&quot;/&gt;&lt;/object&gt;&lt;object type=&quot;3&quot; unique_id=&quot;186861&quot;&gt;&lt;property id=&quot;20148&quot; value=&quot;5&quot;/&gt;&lt;property id=&quot;20300&quot; value=&quot;Slide 58 - &amp;quot;Walk and Turn Test Criterion&amp;quot;&quot;/&gt;&lt;property id=&quot;20307&quot; value=&quot;823&quot;/&gt;&lt;/object&gt;&lt;object type=&quot;3&quot; unique_id=&quot;186862&quot;&gt;&lt;property id=&quot;20148&quot; value=&quot;5&quot;/&gt;&lt;property id=&quot;20300&quot; value=&quot;Slide 63 - &amp;quot;One Leg Stand Test Clues&amp;quot;&quot;/&gt;&lt;property id=&quot;20307&quot; value=&quot;824&quot;/&gt;&lt;/object&gt;&lt;/object&gt;&lt;object type=&quot;4&quot; unique_id=&quot;14482&quot;&gt;&lt;object type=&quot;5&quot; unique_id=&quot;178546&quot;&gt;&lt;property id=&quot;20149&quot; value=&quot;Highway Safety Improvement Program&quot;/&gt;&lt;property id=&quot;20150&quot; value=&quot;Data Driven Solutions&quot;/&gt;&lt;property id=&quot;20159&quot; value=&quot;logo.png&quot;/&gt;&lt;/object&gt;&lt;/object&gt;&lt;object type=&quot;10&quot; unique_id=&quot;176290&quot;&gt;&lt;object type=&quot;11&quot; unique_id=&quot;176291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76308&quot;&gt;&lt;/object&gt;&lt;/object&gt;&lt;/object&gt;&lt;/database&gt;"/>
  <p:tag name="ARTICULATE_SLIDE_COUNT" val="75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Incorrect - Click anywhere to try again.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have provided an incomplete answer. Click anywhere to try again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1&amp;quot; IsItalic=&amp;quot;0&amp;quot; IsUnderline=&amp;quot;0&amp;quot; FontSize=&amp;quot;12&amp;quot;/&amp;gt;&amp;lt;Answer FontName=&amp;quot;Arial&amp;quot; IsBold=&amp;quot;1&amp;quot; IsItalic=&amp;quot;0&amp;quot; IsUnderline=&amp;quot;0&amp;quot; FontSize=&amp;quot;12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72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72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722&quot;&gt;&lt;object type=&quot;10050&quot; unique_id=&quot;10723&quot;&gt;&lt;property id=&quot;10020&quot; value=&quot;2&quot;/&gt;&lt;property id=&quot;10102&quot; value=&quot;0&quot;/&gt;&lt;property id=&quot;10191&quot; value=&quot;-1&quot;/&gt;&lt;/object&gt;&lt;object type=&quot;10051&quot; unique_id=&quot;10724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/object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/object&gt;&#10;"/>
  <p:tag name="MMPROD_TAG_VCONFIG" val="PD94bWwgdmVyc2lvbj0iMS4wIj8+DQo8Y29uZmlndXJhdGlvbj4NCgk8YnJhbmRpbmc+DQoJCTx1aWZvbnQgbmFtZT0iRk9OVF9OT1RFU19URVhUIiB2YWx1ZT0iVmVyZGFuYSwxNCxmYWxzZSxmYWxzZSxmYWxzZSIvPg0KCTwvYnJhbmRpbmc+DQoJPGNvbG9ycz4NCgkJPHVpY29sb3IgbmFtZT0icHJpbWFyeSIgdmFsdWU9IjB4QThCOUJEIi8+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+DQoJCTx1aXNob3cgbmFtZT0ib3V0bGluZSIgdmFsdWU9InRydWUiLz4NCgkJPHVpc2hvdyBuYW1lPSJ0aHVtYm5haWwiIHZhbHVlPSJ0cnVlIi8+DQoJCTx1aXNob3cgbmFtZT0ibm90ZXMiIHZhbHVlPSJ0cnVlIi8+DQoJCTx1aXNob3cgbmFtZT0ic2VhcmNoIiB2YWx1ZT0idHJ1ZSIvPg0KCQk8dWlzaG93IG5hbWU9InF1aXo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nRydWUiLz4NCgkJPHVpcmVwbGFjZSBuYW1lPSJsb2dvIiB2YWx1ZT0iIi8+DQoJCTx1aXJlcGxhY2UgbmFtZT0iYmdpbWFnZSIgdmFsdWU9IiIvPg0KCQk8dWlyZXBsYWNlIG5hbWU9ImluaXRpYWx0YWIiIHZhbHVlPSJvdXRsaW5lIi8+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DQoNCk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DQoNCi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NCg0K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DQoNCu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g"/>
  <p:tag name="ARTICULATE_PROJECT_OPEN" val="0"/>
  <p:tag name="ARTICULATE_DESIGN_ID_3_DEFAULT DESIGN" val="swAh6oDq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4_Default Design">
  <a:themeElements>
    <a:clrScheme name="DEC">
      <a:dk1>
        <a:srgbClr val="003D7D"/>
      </a:dk1>
      <a:lt1>
        <a:srgbClr val="FFFFFF"/>
      </a:lt1>
      <a:dk2>
        <a:srgbClr val="003D7D"/>
      </a:dk2>
      <a:lt2>
        <a:srgbClr val="38939B"/>
      </a:lt2>
      <a:accent1>
        <a:srgbClr val="F49415"/>
      </a:accent1>
      <a:accent2>
        <a:srgbClr val="FFC100"/>
      </a:accent2>
      <a:accent3>
        <a:srgbClr val="FFFFFF"/>
      </a:accent3>
      <a:accent4>
        <a:srgbClr val="00336A"/>
      </a:accent4>
      <a:accent5>
        <a:srgbClr val="CC0000"/>
      </a:accent5>
      <a:accent6>
        <a:srgbClr val="164794"/>
      </a:accent6>
      <a:hlink>
        <a:srgbClr val="002D5D"/>
      </a:hlink>
      <a:folHlink>
        <a:srgbClr val="1788FF"/>
      </a:folHlink>
    </a:clrScheme>
    <a:fontScheme name="3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B32317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FFFFFF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1DCCF0BBFCB640886DBD6AA5C4DF7C" ma:contentTypeVersion="20" ma:contentTypeDescription="Create a new document." ma:contentTypeScope="" ma:versionID="c48114ac0c51b36d66285bf2f6f44c61">
  <xsd:schema xmlns:xsd="http://www.w3.org/2001/XMLSchema" xmlns:xs="http://www.w3.org/2001/XMLSchema" xmlns:p="http://schemas.microsoft.com/office/2006/metadata/properties" xmlns:ns1="http://schemas.microsoft.com/sharepoint/v3" xmlns:ns2="d1f51b4b-47f1-4e3b-a064-a1e52dfcf961" xmlns:ns3="bb67591a-a4e0-4be5-8606-6b03c887204c" targetNamespace="http://schemas.microsoft.com/office/2006/metadata/properties" ma:root="true" ma:fieldsID="5d29e4caccaf2cf77bae175b74f9e921" ns1:_="" ns2:_="" ns3:_="">
    <xsd:import namespace="http://schemas.microsoft.com/sharepoint/v3"/>
    <xsd:import namespace="d1f51b4b-47f1-4e3b-a064-a1e52dfcf961"/>
    <xsd:import namespace="bb67591a-a4e0-4be5-8606-6b03c88720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51b4b-47f1-4e3b-a064-a1e52dfcf9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fb2d66a-8a76-45f0-bdd8-73588bd3e2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7591a-a4e0-4be5-8606-6b03c88720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5b25a2b-8c2b-4d04-9457-f84f85fcc237}" ma:internalName="TaxCatchAll" ma:showField="CatchAllData" ma:web="bb67591a-a4e0-4be5-8606-6b03c88720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5B8C6F-2341-47D7-B38F-C2D6CF4682A5}"/>
</file>

<file path=customXml/itemProps2.xml><?xml version="1.0" encoding="utf-8"?>
<ds:datastoreItem xmlns:ds="http://schemas.openxmlformats.org/officeDocument/2006/customXml" ds:itemID="{B1331032-AAF6-430B-9E3F-C179536B46A1}"/>
</file>

<file path=docProps/app.xml><?xml version="1.0" encoding="utf-8"?>
<Properties xmlns="http://schemas.openxmlformats.org/officeDocument/2006/extended-properties" xmlns:vt="http://schemas.openxmlformats.org/officeDocument/2006/docPropsVTypes">
  <Template>nhi_wbt_module_template_v1_2007</Template>
  <TotalTime>64051</TotalTime>
  <Words>2262</Words>
  <Application>Microsoft Macintosh PowerPoint</Application>
  <PresentationFormat>On-screen Show (4:3)</PresentationFormat>
  <Paragraphs>545</Paragraphs>
  <Slides>54</Slides>
  <Notes>54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Arial</vt:lpstr>
      <vt:lpstr>Arial Black</vt:lpstr>
      <vt:lpstr>Arial Narrow</vt:lpstr>
      <vt:lpstr>Calibri</vt:lpstr>
      <vt:lpstr>Courier New</vt:lpstr>
      <vt:lpstr>Trebuchet MS</vt:lpstr>
      <vt:lpstr>Wingdings</vt:lpstr>
      <vt:lpstr>4_Default Design</vt:lpstr>
      <vt:lpstr>PowerPoint Presentation</vt:lpstr>
      <vt:lpstr>  Learning Objectives</vt:lpstr>
      <vt:lpstr>  Learning Objectives</vt:lpstr>
      <vt:lpstr>Overview: Development and Validation</vt:lpstr>
      <vt:lpstr>SFST Field Validation Studies</vt:lpstr>
      <vt:lpstr>“Correct” and “Incorrect”  Arrest Decisions</vt:lpstr>
      <vt:lpstr>Colorado Field Validation  Study of SFST</vt:lpstr>
      <vt:lpstr>Florida Field Validation  Study of SFST</vt:lpstr>
      <vt:lpstr> San Diego Field Validation  Study of SFST</vt:lpstr>
      <vt:lpstr> San Diego Field Validation  Study of SFST</vt:lpstr>
      <vt:lpstr>Categories of Nystagmus</vt:lpstr>
      <vt:lpstr>Gaze Nystagmus</vt:lpstr>
      <vt:lpstr>Horizontal Gaze Nystagmus</vt:lpstr>
      <vt:lpstr>Vertical Gaze Nystagmus</vt:lpstr>
      <vt:lpstr>Resting Nystagmus</vt:lpstr>
      <vt:lpstr>Pathological Disorder Nystagmus</vt:lpstr>
      <vt:lpstr>Horizontal Gaze Nystagmus Medical Impairment  Assessment Procedures</vt:lpstr>
      <vt:lpstr>Horizontal Gaze Nystagmus Testing: Three Clues</vt:lpstr>
      <vt:lpstr>Administrative Procedures</vt:lpstr>
      <vt:lpstr>Administrative Procedures</vt:lpstr>
      <vt:lpstr>Horizontal Gaze Nystagmus Procedures</vt:lpstr>
      <vt:lpstr>Horizontal Gaze Nystagmus Procedures</vt:lpstr>
      <vt:lpstr>Horizontal Gaze Nystagmus Procedures</vt:lpstr>
      <vt:lpstr>Horizontal Gaze Nystagmus Procedures</vt:lpstr>
      <vt:lpstr>Test Interpretation </vt:lpstr>
      <vt:lpstr>Three Clues of Horizontal Gaze Nystagmus </vt:lpstr>
      <vt:lpstr>Clue Number 1</vt:lpstr>
      <vt:lpstr>Clue Number 1</vt:lpstr>
      <vt:lpstr>Mechanics of Clue Number 1</vt:lpstr>
      <vt:lpstr>Clue Number 2</vt:lpstr>
      <vt:lpstr>Clue Number 2</vt:lpstr>
      <vt:lpstr>Clue Number 3</vt:lpstr>
      <vt:lpstr>Clue Number 3</vt:lpstr>
      <vt:lpstr>Mechanics of Clue Number 3</vt:lpstr>
      <vt:lpstr>Horizontal Gaze Nystagmus Test Criterion</vt:lpstr>
      <vt:lpstr>Vertical Gaze Nystagmus</vt:lpstr>
      <vt:lpstr>Horizontal Gaze Nystagmus Demonstration</vt:lpstr>
      <vt:lpstr>Walk and Turn</vt:lpstr>
      <vt:lpstr>Safety Precautions</vt:lpstr>
      <vt:lpstr>Administrative Procedures Instruction Stage</vt:lpstr>
      <vt:lpstr>Administrative Procedures  Walking Stage</vt:lpstr>
      <vt:lpstr>Instruction Stage Clues</vt:lpstr>
      <vt:lpstr>Walking Stage Clues</vt:lpstr>
      <vt:lpstr>Walk and Turn Test Clues Summary</vt:lpstr>
      <vt:lpstr>Walk and Turn Test Criterion</vt:lpstr>
      <vt:lpstr>Walk and Turn Demonstration</vt:lpstr>
      <vt:lpstr>One Leg Stand</vt:lpstr>
      <vt:lpstr>Administrative Procedures Instruction Stage</vt:lpstr>
      <vt:lpstr>Administrative Procedures Balance and Counting Stage</vt:lpstr>
      <vt:lpstr>One Leg Stand Test Clues</vt:lpstr>
      <vt:lpstr>One Leg Stand Test Clues</vt:lpstr>
      <vt:lpstr>One Leg Stand Test Criterion</vt:lpstr>
      <vt:lpstr>One Leg Stand Demonstration</vt:lpstr>
      <vt:lpstr>PowerPoint Presentation</vt:lpstr>
    </vt:vector>
  </TitlesOfParts>
  <Company>Self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Kathleen</dc:creator>
  <cp:lastModifiedBy>Kyle Clark</cp:lastModifiedBy>
  <cp:revision>1371</cp:revision>
  <cp:lastPrinted>2018-01-22T20:22:18Z</cp:lastPrinted>
  <dcterms:created xsi:type="dcterms:W3CDTF">2005-12-09T17:41:03Z</dcterms:created>
  <dcterms:modified xsi:type="dcterms:W3CDTF">2023-02-15T18:21:41Z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4071A280-961A-409C-A620-C379D30C5949</vt:lpwstr>
  </property>
  <property fmtid="{D5CDD505-2E9C-101B-9397-08002B2CF9AE}" pid="3" name="ArticulatePath">
    <vt:lpwstr>SFST_PPT_08 January 2020</vt:lpwstr>
  </property>
</Properties>
</file>