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6" r:id="rId9"/>
    <p:sldId id="267" r:id="rId10"/>
    <p:sldId id="265" r:id="rId11"/>
    <p:sldId id="268" r:id="rId12"/>
    <p:sldId id="283" r:id="rId13"/>
    <p:sldId id="284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fcou225\My%20Documents\Library%20&amp;%20articles\THC%20articles\ongoing%20%25%20DUI-DRE%20pos%20for%20THC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fcou225\My%20Documents\Library%20&amp;%20articles\THC%20articles\ongoing%20%25%20DUI-DRE%20pos%20for%20THC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r">
              <a:defRPr/>
            </a:pPr>
            <a:r>
              <a:rPr lang="en-US"/>
              <a:t>Marijuana-related driving cases (#)</a:t>
            </a:r>
          </a:p>
        </c:rich>
      </c:tx>
      <c:layout>
        <c:manualLayout>
          <c:xMode val="edge"/>
          <c:yMode val="edge"/>
          <c:x val="0.12770049577136208"/>
          <c:y val="2.7777777777777814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Sheet1!$M$23</c:f>
              <c:strCache>
                <c:ptCount val="1"/>
                <c:pt idx="0">
                  <c:v>Marijuana-related driving cases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Sheet1!$L$24:$L$28</c:f>
              <c:strCach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projected 2013</c:v>
                </c:pt>
              </c:strCache>
            </c:strRef>
          </c:cat>
          <c:val>
            <c:numRef>
              <c:f>Sheet1!$M$24:$M$28</c:f>
              <c:numCache>
                <c:formatCode>General</c:formatCode>
                <c:ptCount val="5"/>
                <c:pt idx="0">
                  <c:v>1267</c:v>
                </c:pt>
                <c:pt idx="1">
                  <c:v>1412</c:v>
                </c:pt>
                <c:pt idx="2">
                  <c:v>1446</c:v>
                </c:pt>
                <c:pt idx="3">
                  <c:v>1514</c:v>
                </c:pt>
                <c:pt idx="4">
                  <c:v>2270</c:v>
                </c:pt>
              </c:numCache>
            </c:numRef>
          </c:val>
        </c:ser>
        <c:axId val="66063360"/>
        <c:axId val="42833024"/>
      </c:barChart>
      <c:catAx>
        <c:axId val="66063360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2833024"/>
        <c:crosses val="autoZero"/>
        <c:auto val="1"/>
        <c:lblAlgn val="ctr"/>
        <c:lblOffset val="100"/>
      </c:catAx>
      <c:valAx>
        <c:axId val="4283302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6063360"/>
        <c:crosses val="autoZero"/>
        <c:crossBetween val="between"/>
      </c:valAx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Marijuana-related driving cases (%)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Sheet1!$B$23</c:f>
              <c:strCache>
                <c:ptCount val="1"/>
                <c:pt idx="0">
                  <c:v>Marijuana-related driving cases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diamond"/>
            <c:size val="10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cat>
            <c:strRef>
              <c:f>Sheet1!$A$24:$A$28</c:f>
              <c:strCach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 YTD</c:v>
                </c:pt>
              </c:strCache>
            </c:strRef>
          </c:cat>
          <c:val>
            <c:numRef>
              <c:f>Sheet1!$B$24:$B$28</c:f>
              <c:numCache>
                <c:formatCode>0.0%</c:formatCode>
                <c:ptCount val="5"/>
                <c:pt idx="0">
                  <c:v>0.26400000000000001</c:v>
                </c:pt>
                <c:pt idx="1">
                  <c:v>0.28200000000000008</c:v>
                </c:pt>
                <c:pt idx="2">
                  <c:v>0.28200000000000008</c:v>
                </c:pt>
                <c:pt idx="3">
                  <c:v>0.28600000000000031</c:v>
                </c:pt>
                <c:pt idx="4">
                  <c:v>0.41400000000000031</c:v>
                </c:pt>
              </c:numCache>
            </c:numRef>
          </c:val>
        </c:ser>
        <c:ser>
          <c:idx val="1"/>
          <c:order val="1"/>
          <c:tx>
            <c:strRef>
              <c:f>Sheet1!$C$23</c:f>
              <c:strCache>
                <c:ptCount val="1"/>
              </c:strCache>
            </c:strRef>
          </c:tx>
          <c:spPr>
            <a:ln>
              <a:solidFill>
                <a:srgbClr val="0070C0"/>
              </a:solidFill>
              <a:prstDash val="sysDash"/>
            </a:ln>
          </c:spPr>
          <c:marker>
            <c:symbol val="diamond"/>
            <c:size val="1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cat>
            <c:strRef>
              <c:f>Sheet1!$A$24:$A$28</c:f>
              <c:strCach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 YTD</c:v>
                </c:pt>
              </c:strCache>
            </c:strRef>
          </c:cat>
          <c:val>
            <c:numRef>
              <c:f>Sheet1!$C$24:$C$28</c:f>
              <c:numCache>
                <c:formatCode>0.0%</c:formatCode>
                <c:ptCount val="5"/>
                <c:pt idx="0">
                  <c:v>0.20600000000000004</c:v>
                </c:pt>
                <c:pt idx="1">
                  <c:v>0.19500000000000006</c:v>
                </c:pt>
                <c:pt idx="2">
                  <c:v>0.2</c:v>
                </c:pt>
                <c:pt idx="3">
                  <c:v>0.18600000000000022</c:v>
                </c:pt>
                <c:pt idx="4">
                  <c:v>0.27200000000000002</c:v>
                </c:pt>
              </c:numCache>
            </c:numRef>
          </c:val>
        </c:ser>
        <c:marker val="1"/>
        <c:axId val="42853504"/>
        <c:axId val="42855424"/>
      </c:lineChart>
      <c:catAx>
        <c:axId val="42853504"/>
        <c:scaling>
          <c:orientation val="minMax"/>
        </c:scaling>
        <c:axPos val="b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2855424"/>
        <c:crosses val="autoZero"/>
        <c:auto val="1"/>
        <c:lblAlgn val="ctr"/>
        <c:lblOffset val="100"/>
      </c:catAx>
      <c:valAx>
        <c:axId val="42855424"/>
        <c:scaling>
          <c:orientation val="minMax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42853504"/>
        <c:crosses val="autoZero"/>
        <c:crossBetween val="between"/>
      </c:valAx>
    </c:plotArea>
    <c:plotVisOnly val="1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1A340-8006-4455-B158-38FC7D07E43E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CD0EA0-7D6D-42A9-9405-3384EA3C76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31A3-BB9A-4BC8-840A-5E5581F6B52D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47A8-ECF7-49F0-B481-93A27CCFB40C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D273D-975C-4C54-96CE-0FBED28E284A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CC099-C47C-465F-A24C-984E129B88AC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551F3-10A8-4594-87BE-9CF849A939D2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0706-7B40-49C1-8CA4-5324DD424700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A0514-D4CF-4513-BDDF-613762E3681B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13E93-18B6-4F97-A1FA-51DE10C0C68C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BB71-ED26-465F-B255-A00BADC3DB93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BE43-E314-433B-B120-30CAF89732F8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D9352-2B7A-430D-8C17-844B820691F2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DB95B3-0334-4585-BB31-D9B81B630AB0}" type="datetime1">
              <a:rPr lang="en-US" smtClean="0"/>
              <a:pPr/>
              <a:t>10/8/2013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4 of 5 bottles contaed ethanol.  All 5 bottles contained THC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EF7248-569F-443D-BA24-6DA8E21F1E1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Toxicology</a:t>
            </a:r>
            <a:r>
              <a:rPr lang="en-US" dirty="0" smtClean="0"/>
              <a:t> Laboratory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657600"/>
            <a:ext cx="7854696" cy="2057400"/>
          </a:xfrm>
        </p:spPr>
        <p:txBody>
          <a:bodyPr>
            <a:normAutofit/>
          </a:bodyPr>
          <a:lstStyle/>
          <a:p>
            <a:pPr algn="ctr">
              <a:buClr>
                <a:schemeClr val="tx1">
                  <a:shade val="95000"/>
                </a:schemeClr>
              </a:buCl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Washington State Toxicology Lab</a:t>
            </a:r>
          </a:p>
          <a:p>
            <a:pPr algn="ctr">
              <a:buClr>
                <a:schemeClr val="tx1">
                  <a:shade val="95000"/>
                </a:schemeClr>
              </a:buCl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Washington State Patrol</a:t>
            </a:r>
          </a:p>
          <a:p>
            <a:pPr algn="ctr">
              <a:buClr>
                <a:schemeClr val="tx1">
                  <a:shade val="95000"/>
                </a:schemeClr>
              </a:buClr>
              <a:defRPr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>
              <a:buClr>
                <a:schemeClr val="tx1">
                  <a:shade val="95000"/>
                </a:schemeClr>
              </a:buClr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Brian Capron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39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4500" dirty="0" smtClean="0">
                <a:latin typeface="Arial" pitchFamily="34" charset="0"/>
                <a:cs typeface="Arial" pitchFamily="34" charset="0"/>
              </a:rPr>
              <a:t>Toxicology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Lab-YTD (Jan-Aug ‘13)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800" dirty="0" smtClean="0">
              <a:solidFill>
                <a:srgbClr val="000099"/>
              </a:solidFill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535431"/>
          <a:ext cx="7924800" cy="4339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295400"/>
                <a:gridCol w="1706880"/>
                <a:gridCol w="1584960"/>
                <a:gridCol w="1584960"/>
              </a:tblGrid>
              <a:tr h="5981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r>
                        <a:rPr lang="en-US" baseline="0" smtClean="0">
                          <a:latin typeface="Arial" pitchFamily="34" charset="0"/>
                          <a:cs typeface="Arial" pitchFamily="34" charset="0"/>
                        </a:rPr>
                        <a:t> change YTD 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YTD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2012 YTD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2011 YTD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# total cases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3.4%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7,599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7,349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7,418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postmortem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2.2%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3,413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3,342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3,350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DUI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cases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r>
                        <a:rPr lang="en-US" sz="1400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6.8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3,373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3,159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2,932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DRE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cases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16% 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606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723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901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Other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case types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65%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206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235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TAT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(median)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19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14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# analysts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6 FTE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# court cases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294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297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252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# court hours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1,529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hrs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1,608 hrs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1,459 hrs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Toxicology Lab-THC Statistics (YTD)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Data</a:t>
                      </a:r>
                      <a:endParaRPr lang="en-US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Jan-July 2013</a:t>
                      </a:r>
                      <a:endParaRPr lang="en-US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Jan-July 2012</a:t>
                      </a:r>
                      <a:endParaRPr lang="en-US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latin typeface="Arial" pitchFamily="34" charset="0"/>
                          <a:cs typeface="Arial" pitchFamily="34" charset="0"/>
                        </a:rPr>
                        <a:t>Jan-July 2011</a:t>
                      </a:r>
                      <a:endParaRPr lang="en-US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THC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DUI/DRE cases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850 (27%)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575 (19%)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618 (17%)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Percent male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81%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77%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85%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Age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14-74 yr (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avg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29)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16-66 yr (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avg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28)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16-65 yr (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avg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28)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% of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cases &lt; 21 yr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27%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24%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33%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THC concentration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2-77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US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mL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1-58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mL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1-59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mL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avg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8.2 med 5.7)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avg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7.6 med 5.8)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avg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6.2 med 4.5)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Combined with other drugs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Alcohol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276 (32%)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151 (26%)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104 (17%)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Methamphetamine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65 (8%)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33 (6%)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42 (7%)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Alprazolam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36 (&lt;5%)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30 (5%)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26 (&lt;5%)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Oxycodone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34 (&lt;5%)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24 (&lt;5%)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24 (&lt;5%)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/>
          </a:bodyPr>
          <a:lstStyle/>
          <a:p>
            <a:pPr algn="ctr"/>
            <a:r>
              <a:rPr lang="en-US" sz="4500" dirty="0" smtClean="0">
                <a:latin typeface="Arial" pitchFamily="34" charset="0"/>
                <a:cs typeface="Arial" pitchFamily="34" charset="0"/>
              </a:rPr>
              <a:t>Toxicology Lab: I-502 Impact</a:t>
            </a:r>
            <a:endParaRPr lang="en-US" sz="45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1"/>
          <a:ext cx="8229600" cy="457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Projected 2013: based on data from Jan 1, 2013 though June 30, 2013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>
                <a:latin typeface="Arial" pitchFamily="34" charset="0"/>
                <a:cs typeface="Arial" pitchFamily="34" charset="0"/>
              </a:rPr>
              <a:t>Toxicology Lab: I-502 Impact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52601"/>
          <a:ext cx="8229600" cy="4419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YTD 2013: Jan 1, 2013 through June 30, 2013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Toxicology Lab- LCB Evidence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981200"/>
            <a:ext cx="5486664" cy="36727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Toxicology Lab- THC case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History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/>
                <a:cs typeface="Arial"/>
              </a:rPr>
              <a:t>∙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45 year old male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∙ SPD case- stopped for vehicle license violation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∙ Strong odor of marijuana in car and on subject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∙ Driver showed impairment on FST’s, had watery/red eyes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∙ Admitted past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Marinol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use and that passenger had been smoking marijuana</a:t>
            </a:r>
          </a:p>
          <a:p>
            <a:pPr>
              <a:buNone/>
            </a:pPr>
            <a:r>
              <a:rPr lang="en-US" sz="2000" u="sng" dirty="0" smtClean="0">
                <a:latin typeface="Arial" pitchFamily="34" charset="0"/>
                <a:cs typeface="Arial" pitchFamily="34" charset="0"/>
              </a:rPr>
              <a:t>Testing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/>
                <a:cs typeface="Arial"/>
              </a:rPr>
              <a:t>∙ THC 84 </a:t>
            </a:r>
            <a:r>
              <a:rPr lang="en-US" sz="2000" dirty="0" err="1" smtClean="0">
                <a:latin typeface="Arial"/>
                <a:cs typeface="Arial"/>
              </a:rPr>
              <a:t>ng</a:t>
            </a:r>
            <a:r>
              <a:rPr lang="en-US" sz="2000" dirty="0" smtClean="0">
                <a:latin typeface="Arial"/>
                <a:cs typeface="Arial"/>
              </a:rPr>
              <a:t>/</a:t>
            </a:r>
            <a:r>
              <a:rPr lang="en-US" sz="2000" dirty="0" err="1" smtClean="0">
                <a:latin typeface="Arial"/>
                <a:cs typeface="Arial"/>
              </a:rPr>
              <a:t>mL</a:t>
            </a:r>
            <a:endParaRPr lang="en-US" sz="2000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en-US" sz="2000" dirty="0" smtClean="0">
                <a:latin typeface="Arial"/>
                <a:cs typeface="Arial"/>
              </a:rPr>
              <a:t>	∙ </a:t>
            </a:r>
            <a:r>
              <a:rPr lang="en-US" sz="2000" dirty="0" err="1" smtClean="0">
                <a:latin typeface="Arial"/>
                <a:cs typeface="Arial"/>
              </a:rPr>
              <a:t>carboxy</a:t>
            </a:r>
            <a:r>
              <a:rPr lang="en-US" sz="2000" dirty="0" smtClean="0">
                <a:latin typeface="Arial"/>
                <a:cs typeface="Arial"/>
              </a:rPr>
              <a:t>-THC 720 </a:t>
            </a:r>
            <a:r>
              <a:rPr lang="en-US" sz="2000" dirty="0" err="1" smtClean="0">
                <a:latin typeface="Arial"/>
                <a:cs typeface="Arial"/>
              </a:rPr>
              <a:t>ng</a:t>
            </a:r>
            <a:r>
              <a:rPr lang="en-US" sz="2000" dirty="0" smtClean="0">
                <a:latin typeface="Arial"/>
                <a:cs typeface="Arial"/>
              </a:rPr>
              <a:t>/</a:t>
            </a:r>
            <a:r>
              <a:rPr lang="en-US" sz="2000" dirty="0" err="1" smtClean="0">
                <a:latin typeface="Arial"/>
                <a:cs typeface="Arial"/>
              </a:rPr>
              <a:t>mL</a:t>
            </a:r>
            <a:endParaRPr lang="en-US" sz="2000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en-US" sz="2000" u="sng" dirty="0" smtClean="0">
                <a:latin typeface="Arial"/>
                <a:cs typeface="Arial"/>
              </a:rPr>
              <a:t>Comments</a:t>
            </a:r>
          </a:p>
          <a:p>
            <a:pPr>
              <a:buNone/>
            </a:pPr>
            <a:r>
              <a:rPr lang="en-US" sz="2000" dirty="0" smtClean="0">
                <a:latin typeface="Arial"/>
                <a:cs typeface="Arial"/>
              </a:rPr>
              <a:t>	∙ Passive inhalation: THC &lt;1-2 </a:t>
            </a:r>
            <a:r>
              <a:rPr lang="en-US" sz="2000" dirty="0" err="1" smtClean="0">
                <a:latin typeface="Arial"/>
                <a:cs typeface="Arial"/>
              </a:rPr>
              <a:t>ng</a:t>
            </a:r>
            <a:r>
              <a:rPr lang="en-US" sz="2000" dirty="0" smtClean="0">
                <a:latin typeface="Arial"/>
                <a:cs typeface="Arial"/>
              </a:rPr>
              <a:t>/</a:t>
            </a:r>
            <a:r>
              <a:rPr lang="en-US" sz="2000" dirty="0" err="1" smtClean="0">
                <a:latin typeface="Arial"/>
                <a:cs typeface="Arial"/>
              </a:rPr>
              <a:t>mL</a:t>
            </a:r>
            <a:r>
              <a:rPr lang="en-US" sz="2000" dirty="0" smtClean="0">
                <a:latin typeface="Arial"/>
                <a:cs typeface="Arial"/>
              </a:rPr>
              <a:t> (~20 </a:t>
            </a:r>
            <a:r>
              <a:rPr lang="en-US" sz="2000" dirty="0" err="1" smtClean="0">
                <a:latin typeface="Arial"/>
                <a:cs typeface="Arial"/>
              </a:rPr>
              <a:t>mins</a:t>
            </a:r>
            <a:r>
              <a:rPr lang="en-US" sz="2000" dirty="0" smtClean="0">
                <a:latin typeface="Arial"/>
                <a:cs typeface="Arial"/>
              </a:rPr>
              <a:t>) with a corresponding low </a:t>
            </a:r>
            <a:r>
              <a:rPr lang="en-US" sz="2000" dirty="0" err="1" smtClean="0">
                <a:latin typeface="Arial"/>
                <a:cs typeface="Arial"/>
              </a:rPr>
              <a:t>carboxy</a:t>
            </a:r>
            <a:r>
              <a:rPr lang="en-US" sz="2000" dirty="0" smtClean="0">
                <a:latin typeface="Arial"/>
                <a:cs typeface="Arial"/>
              </a:rPr>
              <a:t>-THC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Arial" pitchFamily="34" charset="0"/>
                <a:cs typeface="Arial" pitchFamily="34" charset="0"/>
              </a:rPr>
              <a:t>Drugs we send out for testing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Synthetic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cannabinoids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Buprenorphine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Suboxone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Lithium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Risperidal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Bath salts*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Psilocybin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Gabapentin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LSD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Methocarbamol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Mitragynine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Kratom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)*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EMIT testing limitations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Testing used to see if any drug classes are positive/negative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Categories include: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Cocaine metabolite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Opiates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Benzodiazepines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Barbiturates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Cannabinoids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Amphetamines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Phencyclidine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Propoxyphene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* (no longer testing for)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Methadone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Tricyclic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anti-depressants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EMIT testing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Class specific, not compound specific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 completely comprehensive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Ambien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Benadryl)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Each drug has a “cut-off” level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Drugs may be present below the “cut-off”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“Cut-off” established through validation testing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Designed to reveal clinically significant levels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Some compounds cross-react (THC, Amphetamines)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Some drugs are poor reactors and may not produce a positive result unless the level is significantly high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EMIT testing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Benzodiazepines (specific to Diazepam):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Alprazolam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Clonazpeam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Lorazepam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react poorly so we do confirmations on elevated responses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Amphetamines (specific to Amp/Meth):  Amines often do not screen “positive”, but we move to confirmation testing when an elevation is seen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Phencyclidine:  large amounts of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Dextromethorphan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can causes positive response (use GC/MS)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Opiates (specific to Morphine): may not confirm positive if only morphine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glucuronides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are present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Laboratory Staffing Updates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New Laboratory Manger: Dr. Brianna Peterson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Two toxicologists still on maternity leave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Lisa Noble (return November)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Rebecca Flaherty (return December)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Four new toxicologists hired: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Amanda Chandler- finishing training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Lyndsey Lowe- doing case work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Katie Knorr- doing case work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Andrew Gingras- in training</a:t>
            </a:r>
            <a:endParaRPr lang="en-US" baseline="300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Arial" pitchFamily="34" charset="0"/>
                <a:cs typeface="Arial" pitchFamily="34" charset="0"/>
              </a:rPr>
              <a:t>Quantitation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limits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Amines:  0.05 mg/L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Barbiturates:  0.5 mg/L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Benzodiazepines:  0.01 mg/L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Cannabinoids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 THC 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mL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carboxy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-THC 10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mL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Cocaine:  0.01 mg/L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Carisprodol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Meprobamate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 1.0 mg/L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Fentanyl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 2.5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mL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Methadone:  0.01 mg/L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Opiates:  0.01 mg/L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(HYM/6-AM: 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added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Oxymorphone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to the method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PCP:  0.01 mg/L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Zolpidem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 0.01 mg/L 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Case #1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Stopped for erratic driving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Strong smell of alcohol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Resisted arrest and faked seizures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Submitted as an alcohol only case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Toxicology results: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Ethanol = .25 g/100mL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Hydrocodone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0.16 mg/L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Topiramate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5.6 mg/L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Case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Stopped for driving on the shoulder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Strong odor of intoxicants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Submitted as an alcohol only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Felony DUI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Toxicology results: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Ethanol = .12 g/100mL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THC = 8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Carboxy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-THC = &gt;200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mL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Case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Stopped for speeding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Refused SFST’s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Obvious signs of impairment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Request form states 8 prior DUI’s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Submitted as an alcohol only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Toxicology results: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Ethanol = 0.19 g/100mL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THC = 6.1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Carboxy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-THC = 100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mL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Looking Forward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Continue to develop new methods to detect emerging drugs seen in the driving population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Electronic submissions forms and electronic reports is a future goal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ASCLD/LAB accreditation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Fully staffed lab within the next year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New laboratory instrumentation (LC/MS/MS)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Continue to increase communication between the laboratory and the DRE program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Helpful reminders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Please include the DRE face sheet when submitting the sample for testing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This is important because we do specific testing based upon your observations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Please list the drugs suspected so the appropriate testing can be performed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Remember some drugs do not react well on the initial screening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Please call the laboratory if you have any questions or concerns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Questions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Contact information:</a:t>
            </a:r>
          </a:p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206-262-6100</a:t>
            </a:r>
          </a:p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brian.capron@wsp.wa.gov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Laboratory Staffing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Currently have 7 toxicologists performing work on driving cases and testifying in trials (WA and AK)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Supervisor position filled by Lisa Noble who returns next month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Administrative position still open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Lab will not be fully staffed until late December when last person returns from maternity leave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Two new hires are doing case work (death cases) while the other two are finishing their training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Dawn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Sklerov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has returned and will be starting case work in a few weeks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Validated Methods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We have introduced over 10 new validated methods in the past few years with more in the future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Validated methods undergo rigorous scientific testing to ensure that we are providing the best possible results to our customers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Validation is an important necessity for laboratory accreditation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Validated methods produce high-quality results that are easier to defend in court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Validated methods take months to be developed and tested (time consuming)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>
                <a:latin typeface="Arial" pitchFamily="34" charset="0"/>
                <a:cs typeface="Arial" pitchFamily="34" charset="0"/>
              </a:rPr>
              <a:t>Toxicologist Certifications</a:t>
            </a: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Newly introduced methods require toxicologists to become certified to perform them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Usually a three to four stage process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First stages require testing calibrators and controls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Last stages require testing spiked samples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Results undergo peer review by QA department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Toxicologists receive an authorization letter to perform the testing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Trying to get all toxicologist to perform their own work on all driving cases (court rulings)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New Testing Policy in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Effective January 1, 2013: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 driving cases will be tested for alcohol and drugs regardless of alcohol level (change from the past)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 vehicular assault/homicide cases will undergo full toxicology testing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Causing/unknown drivers in fatalities will undergo full toxicology testing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Pedestrians will undergo alcohol and drug testing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 testing results will appear on reports if the test has been performed (even negative results)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New Testing Policy in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5814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Changes require the toxicologist to perform more testing on every sample (turn around times)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As a result, we are seeing many more drivers with alcohol levels &gt;.10 that also have drugs present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you suspect alcohol only, please request “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blood alcohol only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in writing on the request form otherwise we are required by our policy to perform drug testing as well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Toxicology</a:t>
            </a:r>
            <a:r>
              <a:rPr lang="en-US" dirty="0" smtClean="0"/>
              <a:t> Lab-YTD (Jan-Dec ‘12)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86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Year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% change YTD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2012 YTD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2011 YTD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2010 YTD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# total</a:t>
                      </a:r>
                      <a:r>
                        <a:rPr lang="en-US" sz="1400" baseline="0" dirty="0" smtClean="0">
                          <a:latin typeface="Arial" pitchFamily="34" charset="0"/>
                          <a:cs typeface="Arial" pitchFamily="34" charset="0"/>
                        </a:rPr>
                        <a:t> cases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10,995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10,962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10,547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postmortem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4,975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4,964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4,592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DUI/DRE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↑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3%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5,838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5,682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5,524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other case types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43%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182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319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431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TAT-testing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3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13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16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21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DUI/DRE cases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↓</a:t>
                      </a:r>
                      <a:endParaRPr lang="en-US" sz="14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9/20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14/22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15/29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TAT-lab report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↓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15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19 days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# analysts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↓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# court cases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↑</a:t>
                      </a:r>
                      <a:r>
                        <a:rPr lang="en-US" sz="140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419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396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345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# court hours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↓</a:t>
                      </a:r>
                      <a:r>
                        <a:rPr lang="en-US" sz="140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2,151 hr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2,292 hr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2,030 hr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# discovery requests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↓</a:t>
                      </a:r>
                      <a:r>
                        <a:rPr lang="en-US" sz="140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35%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272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417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437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500" dirty="0" smtClean="0">
                <a:latin typeface="Arial" pitchFamily="34" charset="0"/>
                <a:cs typeface="Arial" pitchFamily="34" charset="0"/>
              </a:rPr>
              <a:t>Toxicology Lab- 2012 DUI/DRE summary</a:t>
            </a:r>
            <a:endParaRPr lang="en-US" sz="35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362199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281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2012 stats (N=5,838)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2011 stats (N=5,682)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8136">
                <a:tc>
                  <a:txBody>
                    <a:bodyPr/>
                    <a:lstStyle/>
                    <a:p>
                      <a:pPr marL="342900" indent="-342900" algn="l">
                        <a:buNone/>
                      </a:pP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281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THC (metabolite)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18% (29%)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20% (29%)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81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Methamphetamine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10.5%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9.6%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8136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Alprazolam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6.1%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6.4%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8136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Oxycodone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3.9%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4.2%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81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Diazepam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3.6%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4.5%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8136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Zolpidem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3.3%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3.2%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81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Methadone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3.2%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3.9%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28136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Clonazepam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3.0%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3.5%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quity">
    <a: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tint val="30000"/>
              <a:satMod val="300000"/>
            </a:schemeClr>
            <a:schemeClr val="phClr">
              <a:tint val="40000"/>
              <a:satMod val="200000"/>
            </a:schemeClr>
          </a:duotone>
        </a:blip>
        <a:tile tx="0" ty="0" sx="70000" sy="70000" flip="none" algn="ctr"/>
      </a:blipFill>
      <a:blipFill>
        <a:blip xmlns:r="http://schemas.openxmlformats.org/officeDocument/2006/relationships" r:embed="rId1">
          <a:duotone>
            <a:schemeClr val="phClr">
              <a:shade val="22000"/>
              <a:satMod val="160000"/>
            </a:schemeClr>
            <a:schemeClr val="phClr">
              <a:shade val="45000"/>
              <a:satMod val="100000"/>
            </a:schemeClr>
          </a:duotone>
        </a:blip>
        <a:tile tx="0" ty="0" sx="65000" sy="65000" flip="none" algn="ctr"/>
      </a:blipFill>
    </a:fillStyleLst>
    <a:lnStyleLst>
      <a:ln w="9525" cap="flat" cmpd="sng" algn="ctr">
        <a:solidFill>
          <a:schemeClr val="phClr">
            <a:shade val="60000"/>
            <a:satMod val="110000"/>
          </a:schemeClr>
        </a:solidFill>
        <a:prstDash val="solid"/>
      </a:ln>
      <a:ln w="127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38100" dist="25400" dir="5400000" algn="t" rotWithShape="0">
            <a:srgbClr val="000000">
              <a:alpha val="50000"/>
            </a:srgbClr>
          </a:outerShdw>
        </a:effectLst>
      </a:effectStyle>
      <a:effectStyle>
        <a:effectLst>
          <a:outerShdw blurRad="50800" dist="50800" dir="5400000" algn="t" rotWithShape="0">
            <a:srgbClr val="000000">
              <a:alpha val="60000"/>
            </a:srgbClr>
          </a:outerShdw>
        </a:effectLst>
        <a:scene3d>
          <a:camera prst="isometricBottomUp" fov="0">
            <a:rot lat="0" lon="0" rev="0"/>
          </a:camera>
          <a:lightRig rig="soft" dir="b">
            <a:rot lat="0" lon="0" rev="9000000"/>
          </a:lightRig>
        </a:scene3d>
        <a:sp3d contourW="35000" prstMaterial="matte">
          <a:bevelT w="45000" h="38100" prst="convex"/>
          <a:contourClr>
            <a:schemeClr val="phClr">
              <a:tint val="10000"/>
              <a:satMod val="1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40000"/>
              <a:satMod val="165000"/>
            </a:schemeClr>
          </a:gs>
          <a:gs pos="50000">
            <a:schemeClr val="phClr">
              <a:shade val="80000"/>
              <a:satMod val="155000"/>
            </a:schemeClr>
          </a:gs>
          <a:gs pos="100000">
            <a:schemeClr val="phClr">
              <a:tint val="95000"/>
              <a:satMod val="20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tint val="95000"/>
              <a:satMod val="200000"/>
            </a:schemeClr>
            <a:schemeClr val="phClr">
              <a:shade val="80000"/>
              <a:satMod val="100000"/>
            </a:schemeClr>
          </a:duotone>
        </a:blip>
        <a:tile tx="0" ty="0" sx="55000" sy="5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484</TotalTime>
  <Words>1414</Words>
  <Application>Microsoft Office PowerPoint</Application>
  <PresentationFormat>On-screen Show (4:3)</PresentationFormat>
  <Paragraphs>350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Toxicology Laboratory Updates</vt:lpstr>
      <vt:lpstr>Laboratory Staffing Updates</vt:lpstr>
      <vt:lpstr>Laboratory Staffing Updates</vt:lpstr>
      <vt:lpstr>Validated Methods</vt:lpstr>
      <vt:lpstr>Toxicologist Certifications</vt:lpstr>
      <vt:lpstr>New Testing Policy in 2013</vt:lpstr>
      <vt:lpstr>New Testing Policy in 2013</vt:lpstr>
      <vt:lpstr>Toxicology Lab-YTD (Jan-Dec ‘12)</vt:lpstr>
      <vt:lpstr>Toxicology Lab- 2012 DUI/DRE summary</vt:lpstr>
      <vt:lpstr>Toxicology Lab-YTD (Jan-Aug ‘13)</vt:lpstr>
      <vt:lpstr>Toxicology Lab-THC Statistics (YTD)</vt:lpstr>
      <vt:lpstr>Toxicology Lab: I-502 Impact</vt:lpstr>
      <vt:lpstr>Toxicology Lab: I-502 Impact</vt:lpstr>
      <vt:lpstr>Toxicology Lab- LCB Evidence</vt:lpstr>
      <vt:lpstr>Toxicology Lab- THC case</vt:lpstr>
      <vt:lpstr>Drugs we send out for testing</vt:lpstr>
      <vt:lpstr>EMIT testing limitations</vt:lpstr>
      <vt:lpstr>EMIT testing limitations</vt:lpstr>
      <vt:lpstr>EMIT testing limitations</vt:lpstr>
      <vt:lpstr>Quantitation limits</vt:lpstr>
      <vt:lpstr>Case #1</vt:lpstr>
      <vt:lpstr>Case #2</vt:lpstr>
      <vt:lpstr>Case #3</vt:lpstr>
      <vt:lpstr>Looking Forward</vt:lpstr>
      <vt:lpstr>Helpful reminders</vt:lpstr>
      <vt:lpstr>Questions</vt:lpstr>
    </vt:vector>
  </TitlesOfParts>
  <Company>Washington State Patrol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Washington State Patrol</dc:creator>
  <cp:lastModifiedBy>Washington State Patrol</cp:lastModifiedBy>
  <cp:revision>429</cp:revision>
  <dcterms:created xsi:type="dcterms:W3CDTF">2013-04-24T17:17:14Z</dcterms:created>
  <dcterms:modified xsi:type="dcterms:W3CDTF">2013-10-08T16:17:48Z</dcterms:modified>
</cp:coreProperties>
</file>