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9" r:id="rId4"/>
    <p:sldId id="261" r:id="rId5"/>
    <p:sldId id="290" r:id="rId6"/>
    <p:sldId id="279" r:id="rId7"/>
    <p:sldId id="280" r:id="rId8"/>
    <p:sldId id="262" r:id="rId9"/>
    <p:sldId id="309" r:id="rId10"/>
    <p:sldId id="264" r:id="rId11"/>
    <p:sldId id="306" r:id="rId12"/>
    <p:sldId id="293" r:id="rId13"/>
    <p:sldId id="265" r:id="rId14"/>
    <p:sldId id="266" r:id="rId15"/>
    <p:sldId id="307" r:id="rId16"/>
    <p:sldId id="267" r:id="rId17"/>
    <p:sldId id="268" r:id="rId18"/>
    <p:sldId id="269" r:id="rId19"/>
    <p:sldId id="270" r:id="rId20"/>
    <p:sldId id="281" r:id="rId21"/>
    <p:sldId id="271" r:id="rId22"/>
    <p:sldId id="272" r:id="rId23"/>
    <p:sldId id="274" r:id="rId24"/>
    <p:sldId id="273" r:id="rId25"/>
    <p:sldId id="294" r:id="rId26"/>
    <p:sldId id="296" r:id="rId27"/>
    <p:sldId id="298" r:id="rId28"/>
    <p:sldId id="300" r:id="rId29"/>
    <p:sldId id="299" r:id="rId30"/>
    <p:sldId id="302" r:id="rId31"/>
    <p:sldId id="303" r:id="rId32"/>
    <p:sldId id="275" r:id="rId33"/>
    <p:sldId id="283" r:id="rId34"/>
    <p:sldId id="284" r:id="rId35"/>
    <p:sldId id="282" r:id="rId36"/>
    <p:sldId id="286" r:id="rId37"/>
    <p:sldId id="287" r:id="rId38"/>
    <p:sldId id="291" r:id="rId39"/>
    <p:sldId id="304" r:id="rId40"/>
    <p:sldId id="30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420" autoAdjust="0"/>
  </p:normalViewPr>
  <p:slideViewPr>
    <p:cSldViewPr>
      <p:cViewPr>
        <p:scale>
          <a:sx n="70" d="100"/>
          <a:sy n="70" d="100"/>
        </p:scale>
        <p:origin x="-1152" y="-24"/>
      </p:cViewPr>
      <p:guideLst>
        <p:guide orient="horz" pos="2160"/>
        <p:guide pos="2880"/>
      </p:guideLst>
    </p:cSldViewPr>
  </p:slideViewPr>
  <p:outlineViewPr>
    <p:cViewPr>
      <p:scale>
        <a:sx n="33" d="100"/>
        <a:sy n="33" d="100"/>
      </p:scale>
      <p:origin x="0" y="48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3FDA5-8900-4265-9969-07810812DDA4}" type="datetimeFigureOut">
              <a:rPr lang="en-US" smtClean="0"/>
              <a:pPr/>
              <a:t>10/10/2013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C169EC-D4B6-4DC7-B131-371502C5F87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ideas?</a:t>
            </a:r>
          </a:p>
          <a:p>
            <a:endParaRPr lang="en-US" dirty="0" smtClean="0"/>
          </a:p>
          <a:p>
            <a:r>
              <a:rPr lang="en-US" dirty="0" smtClean="0"/>
              <a:t>Discussion…..</a:t>
            </a:r>
          </a:p>
          <a:p>
            <a:endParaRPr lang="en-US" dirty="0" smtClean="0"/>
          </a:p>
          <a:p>
            <a:r>
              <a:rPr lang="en-US" dirty="0" smtClean="0"/>
              <a:t>Because we are dealing with life and death.  We are there to gather the evidence to speak for those who no longer can.  We are there to get information.  Because</a:t>
            </a:r>
            <a:r>
              <a:rPr lang="en-US" baseline="0" dirty="0" smtClean="0"/>
              <a:t> it is our job!</a:t>
            </a:r>
            <a:endParaRPr lang="en-US" dirty="0" smtClean="0"/>
          </a:p>
          <a:p>
            <a:endParaRPr lang="en-US" dirty="0" smtClean="0"/>
          </a:p>
          <a:p>
            <a:r>
              <a:rPr lang="en-US" dirty="0" smtClean="0"/>
              <a:t>They amount of effort we put into a case is noticed by many, fellow officers, supervisors, command staff, courts, media, and most importantly…the victim and their families.  If we do not do a complet</a:t>
            </a:r>
            <a:r>
              <a:rPr lang="en-US" baseline="0" dirty="0" smtClean="0"/>
              <a:t>e and thorough investigation it reflects negatively on all involved.</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sentencing Janet asked for leniency</a:t>
            </a:r>
            <a:r>
              <a:rPr lang="en-US" baseline="0" dirty="0" smtClean="0"/>
              <a:t> </a:t>
            </a:r>
            <a:r>
              <a:rPr lang="en-US" dirty="0" smtClean="0"/>
              <a:t>stating she accidently confused her </a:t>
            </a:r>
            <a:r>
              <a:rPr lang="en-US" dirty="0" err="1" smtClean="0"/>
              <a:t>Ambien</a:t>
            </a:r>
            <a:r>
              <a:rPr lang="en-US" dirty="0" smtClean="0"/>
              <a:t> for her Oxy the</a:t>
            </a:r>
            <a:r>
              <a:rPr lang="en-US" baseline="0" dirty="0" smtClean="0"/>
              <a:t> morning of the collision and did not intend to drive under the influence.  When Janet’s blood was tested it showed she had both </a:t>
            </a:r>
            <a:r>
              <a:rPr lang="en-US" baseline="0" dirty="0" err="1" smtClean="0"/>
              <a:t>Ambien</a:t>
            </a:r>
            <a:r>
              <a:rPr lang="en-US" baseline="0" dirty="0" smtClean="0"/>
              <a:t> and Oxy in her system.  This would indicate that Janet took both prescriptions on the morning of the collision which contradicts Janet’s statement.  As a result of Janet’s decision to drive impaired, Rachel, who did not take any drugs or alcohol that day, was the one to pay the price.</a:t>
            </a:r>
          </a:p>
          <a:p>
            <a:endParaRPr lang="en-US" baseline="0" dirty="0" smtClean="0"/>
          </a:p>
          <a:p>
            <a:r>
              <a:rPr lang="en-US" baseline="0" dirty="0" smtClean="0"/>
              <a:t>There were very minimal impairment observations noted in officer reports about Janet.  Witness statements after the fact provided more insight into her level of impairment, but they are not experts.</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Rachel made a great recovery but will never be back to</a:t>
            </a:r>
            <a:r>
              <a:rPr lang="en-US" baseline="0" dirty="0" smtClean="0"/>
              <a:t> where she was before the accident.  Rachel was a star college softball player and can no longer play.  Janet received 6-10 months work release and 1 year community custody upon her release.  It is interesting to note that Janet is eligible to qualify for an ignition interlock upon her release from jail so she can keep her license.  Keeping that in mind the troubling fact is ignition interlock does not work when a person was impaired by drugs. </a:t>
            </a:r>
          </a:p>
          <a:p>
            <a:endParaRPr lang="en-US" baseline="0" dirty="0" smtClean="0"/>
          </a:p>
        </p:txBody>
      </p:sp>
      <p:sp>
        <p:nvSpPr>
          <p:cNvPr id="4" name="Slide Number Placeholder 3"/>
          <p:cNvSpPr>
            <a:spLocks noGrp="1"/>
          </p:cNvSpPr>
          <p:nvPr>
            <p:ph type="sldNum" sz="quarter" idx="10"/>
          </p:nvPr>
        </p:nvSpPr>
        <p:spPr/>
        <p:txBody>
          <a:bodyPr/>
          <a:lstStyle/>
          <a:p>
            <a:fld id="{77C169EC-D4B6-4DC7-B131-371502C5F878}"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2013 update…..Rachel got married this summer and was just hired as the an elementary PE teacher in the Bellevue School District, her dream hob and what she went to school for.  She shows almost no outward signs of injuries she sustained but she said she does still suffer from stiff joints and has some physical limitations.</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DRE evaluates all</a:t>
            </a:r>
            <a:r>
              <a:rPr lang="en-US" baseline="0" dirty="0" smtClean="0"/>
              <a:t> the drivers, or at least makes observations it may show impairment on others then just the causing driver, it may help to explain things at the scene that did not add up.  It may assist in determining if there was more then one driver contributing to the collision.</a:t>
            </a:r>
          </a:p>
          <a:p>
            <a:endParaRPr lang="en-US" baseline="0" dirty="0" smtClean="0"/>
          </a:p>
          <a:p>
            <a:r>
              <a:rPr lang="en-US" baseline="0" dirty="0" smtClean="0"/>
              <a:t>Discuss the pit falls of not talking directly…things are lost in translation…The CTS will be able to describe the dynamics of the collision better then a dispatcher…the sergeant has other things to focus on while at the scene.</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there other</a:t>
            </a:r>
            <a:r>
              <a:rPr lang="en-US" baseline="0" dirty="0" smtClean="0"/>
              <a:t> things that collision investigators can give the DRE to be helpful?</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Good</a:t>
            </a:r>
            <a:r>
              <a:rPr lang="en-US" baseline="0" dirty="0" smtClean="0"/>
              <a:t> example of communication*****  </a:t>
            </a:r>
          </a:p>
          <a:p>
            <a:endParaRPr lang="en-US" baseline="0" dirty="0" smtClean="0"/>
          </a:p>
          <a:p>
            <a:r>
              <a:rPr lang="en-US" dirty="0" smtClean="0"/>
              <a:t>911</a:t>
            </a:r>
            <a:r>
              <a:rPr lang="en-US" baseline="0" dirty="0" smtClean="0"/>
              <a:t> had received multiple calls of a possible DUI on I-90, the callers advised the driver was weaving all over the roadway.  Trooper Olson located the vehicle and when he initiated a traffic stop the driver fled.  Trooper Olson pursued the vehicle until the driver intentionally swerved at a Trooper who was on the shoulder attempting to deploy spike strips.  The Trooper jumped out of the way and was narrowly missed by the suspect who then rear ended the Troopers vehicle on the shoulder.  </a:t>
            </a:r>
          </a:p>
          <a:p>
            <a:endParaRPr lang="en-US" baseline="0" dirty="0" smtClean="0"/>
          </a:p>
          <a:p>
            <a:r>
              <a:rPr lang="en-US" baseline="0" dirty="0" smtClean="0"/>
              <a:t>There were two DREs at the scene.  One DRE located multiple prescription medication bottles inside the vehicle.  This information was passed on to the DRE who contacted the suspect.  The DRE made good observations and wrote a detailed ROI explaining why a DRE </a:t>
            </a:r>
            <a:r>
              <a:rPr lang="en-US" baseline="0" dirty="0" err="1" smtClean="0"/>
              <a:t>eval</a:t>
            </a:r>
            <a:r>
              <a:rPr lang="en-US" baseline="0" dirty="0" smtClean="0"/>
              <a:t> was not completed and described what signs of impairment he was able to observe as the suspect laid unconscious on a back board.  The DRE was able to say that the observations he was eventually able to make were consistent with CNS depressants which was consistent with the type of medication located in the vehicle.</a:t>
            </a:r>
          </a:p>
          <a:p>
            <a:endParaRPr lang="en-US" baseline="0" dirty="0" smtClean="0"/>
          </a:p>
          <a:p>
            <a:r>
              <a:rPr lang="en-US" baseline="0" dirty="0" smtClean="0"/>
              <a:t>There was good communication between someone at the scene and the DRE.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suspect had tried to commit suicide.  She was sent to mental health court rather then regular court.</a:t>
            </a:r>
          </a:p>
          <a:p>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Have a wrap up phone call conversation.</a:t>
            </a:r>
          </a:p>
          <a:p>
            <a:endParaRPr lang="en-US" baseline="0" dirty="0" smtClean="0"/>
          </a:p>
          <a:p>
            <a:r>
              <a:rPr lang="en-US" baseline="0" dirty="0" smtClean="0"/>
              <a:t>Ask what needs to be done with the surviving victims; i.e.  Give them the investigators name or call them a ride or offer help.</a:t>
            </a:r>
          </a:p>
          <a:p>
            <a:endParaRPr lang="en-US" baseline="0" dirty="0" smtClean="0"/>
          </a:p>
          <a:p>
            <a:r>
              <a:rPr lang="en-US" baseline="0" dirty="0" smtClean="0"/>
              <a:t>Sometimes we might need your help to determine PC for a VA or VH and a blood draw.  Other times we might have PC and will conduct the blood draw and then will still have you do the </a:t>
            </a:r>
            <a:r>
              <a:rPr lang="en-US" baseline="0" dirty="0" err="1" smtClean="0"/>
              <a:t>eval</a:t>
            </a:r>
            <a:r>
              <a:rPr lang="en-US" baseline="0" dirty="0" smtClean="0"/>
              <a:t>….Any concerns with this?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collision a trooper initiated a traffic in Seattle</a:t>
            </a:r>
            <a:r>
              <a:rPr lang="en-US" baseline="0" dirty="0" smtClean="0"/>
              <a:t> and the driver fled.  He did not make it very far before he entered an entrance ramp going the wrong direction and was hit head on by a </a:t>
            </a:r>
            <a:r>
              <a:rPr lang="en-US" baseline="0" dirty="0" err="1" smtClean="0"/>
              <a:t>Roto</a:t>
            </a:r>
            <a:r>
              <a:rPr lang="en-US" baseline="0" dirty="0" smtClean="0"/>
              <a:t> Rooter truck. </a:t>
            </a:r>
            <a:r>
              <a:rPr lang="en-US" dirty="0" smtClean="0"/>
              <a:t>The driver</a:t>
            </a:r>
            <a:r>
              <a:rPr lang="en-US" baseline="0" dirty="0" smtClean="0"/>
              <a:t> was under arrest for felony eluding, and vehicular assault under the reckless prong. </a:t>
            </a:r>
            <a:r>
              <a:rPr lang="en-US" dirty="0" smtClean="0"/>
              <a:t>Why was a DRE evaluation not done in this collision. </a:t>
            </a:r>
            <a:r>
              <a:rPr lang="en-US" baseline="0" dirty="0" smtClean="0"/>
              <a:t>There was a DRE at the scene and yet no DRE </a:t>
            </a:r>
            <a:r>
              <a:rPr lang="en-US" baseline="0" dirty="0" err="1" smtClean="0"/>
              <a:t>eval</a:t>
            </a:r>
            <a:r>
              <a:rPr lang="en-US" baseline="0" dirty="0" smtClean="0"/>
              <a:t> was completed.  We don’t profile but our experience would suggested that there might be drug impairment involved in this crash.  Medical records on the passenger showed he was under the influence of Meth, we will never know what the driver was under the influence of because no blood draw was done.  There was no communication between CTS and DRE, who again, was at the scene assisting.</a:t>
            </a:r>
          </a:p>
          <a:p>
            <a:endParaRPr lang="en-US" baseline="0" dirty="0" smtClean="0"/>
          </a:p>
          <a:p>
            <a:r>
              <a:rPr lang="en-US" baseline="0" dirty="0" smtClean="0"/>
              <a:t>It is important to look for the DUI prong in VA and VH because it makes any future DUI a felony.  Don’t ignore the DUI part just because you also have another prong.  We want repeat offenders to be held accountable in the future and if we fail to gather the necessary evidence then future DUI’s will be treated as misdemeanors.</a:t>
            </a:r>
          </a:p>
          <a:p>
            <a:endParaRPr lang="en-US" baseline="0" dirty="0" smtClean="0"/>
          </a:p>
          <a:p>
            <a:r>
              <a:rPr lang="en-US" baseline="0" dirty="0" smtClean="0"/>
              <a:t>According to the WSP reg. manual a DRE was required to respond to this scene.  There was a DRE at the scene, but he did not do an evaluation or make observations while there.  The DRE also failed to write</a:t>
            </a:r>
            <a:r>
              <a:rPr lang="en-US" baseline="0" dirty="0" smtClean="0">
                <a:solidFill>
                  <a:srgbClr val="FF0000"/>
                </a:solidFill>
              </a:rPr>
              <a:t> a report about what involvement he took on in the investigation.  This was a complete lack of a thorough investigation.</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77C169EC-D4B6-4DC7-B131-371502C5F878}"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l">
              <a:buFontTx/>
              <a:buNone/>
            </a:pPr>
            <a:r>
              <a:rPr lang="en-US" u="sng" dirty="0" smtClean="0"/>
              <a:t>Opinion</a:t>
            </a:r>
          </a:p>
          <a:p>
            <a:pPr lvl="1" algn="l">
              <a:buFont typeface="Arial" pitchFamily="34" charset="0"/>
              <a:buNone/>
            </a:pPr>
            <a:r>
              <a:rPr lang="en-US" dirty="0" smtClean="0"/>
              <a:t>    -  If possible give an opinion as to the type of drug</a:t>
            </a:r>
          </a:p>
          <a:p>
            <a:pPr lvl="1" algn="l"/>
            <a:r>
              <a:rPr lang="en-US" dirty="0" smtClean="0"/>
              <a:t>    -  If unable to determine type of drug then just ‘yes’ or ‘no’  or ‘undetermined’ for impairment </a:t>
            </a:r>
          </a:p>
          <a:p>
            <a:endParaRPr lang="en-US" dirty="0" smtClean="0"/>
          </a:p>
          <a:p>
            <a:r>
              <a:rPr lang="en-US" dirty="0" smtClean="0"/>
              <a:t>Important to relate injuries (seat belt</a:t>
            </a:r>
            <a:r>
              <a:rPr lang="en-US" baseline="0" dirty="0" smtClean="0"/>
              <a:t> marks) to make sure we are evaluating a driver and not a passenger.   Head injuries are good pieces of information that needs to be shared with the DRE investigating or visa versa.</a:t>
            </a:r>
          </a:p>
          <a:p>
            <a:endParaRPr lang="en-US" baseline="0" dirty="0" smtClean="0"/>
          </a:p>
          <a:p>
            <a:r>
              <a:rPr lang="en-US" baseline="0" dirty="0" smtClean="0"/>
              <a:t>Nothing will make all persons involved look dumb or incompetent if we process a passenger for the crime and let the driver escape the proper or same evaluation.</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****This is where our two jobs really come together to complete a thorough investigation*****</a:t>
            </a:r>
          </a:p>
          <a:p>
            <a:endParaRPr lang="en-US" dirty="0" smtClean="0"/>
          </a:p>
          <a:p>
            <a:r>
              <a:rPr lang="en-US" dirty="0" smtClean="0"/>
              <a:t>Different findings….impaired, not impaired, unable to determine impairment…..</a:t>
            </a:r>
          </a:p>
          <a:p>
            <a:endParaRPr lang="en-US" dirty="0" smtClean="0"/>
          </a:p>
          <a:p>
            <a:r>
              <a:rPr lang="en-US" dirty="0" smtClean="0"/>
              <a:t>DREs also have the authority to say a person is ‘not impaired’ and can reach an expert opinion of why this statement is true.</a:t>
            </a:r>
          </a:p>
          <a:p>
            <a:endParaRPr lang="en-US" dirty="0" smtClean="0"/>
          </a:p>
          <a:p>
            <a:r>
              <a:rPr lang="en-US" dirty="0" smtClean="0"/>
              <a:t>Final opinion is UNABLE to reach an opinion and that is due to……….</a:t>
            </a:r>
          </a:p>
          <a:p>
            <a:r>
              <a:rPr lang="en-US" dirty="0" smtClean="0"/>
              <a:t>*Don’t label this one as ‘not impaired’, there is a difference.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your not sure then don’t make a “No impairment” conclusion.  Explain why you cannot reach a reach a conclusion, i.e. back board, pain meds, head injury….</a:t>
            </a:r>
          </a:p>
          <a:p>
            <a:endParaRPr lang="en-US" dirty="0" smtClean="0"/>
          </a:p>
        </p:txBody>
      </p:sp>
      <p:sp>
        <p:nvSpPr>
          <p:cNvPr id="4" name="Slide Number Placeholder 3"/>
          <p:cNvSpPr>
            <a:spLocks noGrp="1"/>
          </p:cNvSpPr>
          <p:nvPr>
            <p:ph type="sldNum" sz="quarter" idx="10"/>
          </p:nvPr>
        </p:nvSpPr>
        <p:spPr/>
        <p:txBody>
          <a:bodyPr/>
          <a:lstStyle/>
          <a:p>
            <a:fld id="{77C169EC-D4B6-4DC7-B131-371502C5F878}"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marijuana being legal I would guess</a:t>
            </a:r>
            <a:r>
              <a:rPr lang="en-US" baseline="0" dirty="0" smtClean="0"/>
              <a:t> this last figure will increase over time (in Washington)  I saw a dramatic increase in the number a marijuana related DUI arrests in the first few weeks following the legalization.</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200" dirty="0" smtClean="0"/>
              <a:t>Did the CTS/CID miss something in the information they </a:t>
            </a:r>
          </a:p>
          <a:p>
            <a:r>
              <a:rPr lang="en-US" sz="1200" dirty="0" smtClean="0"/>
              <a:t>    passed on from the scene that could be helpful for you to </a:t>
            </a:r>
          </a:p>
          <a:p>
            <a:r>
              <a:rPr lang="en-US" sz="1200" dirty="0" smtClean="0"/>
              <a:t>    reach a conclusion?</a:t>
            </a:r>
          </a:p>
          <a:p>
            <a:pPr>
              <a:buFontTx/>
              <a:buChar char="-"/>
            </a:pPr>
            <a:r>
              <a:rPr lang="en-US" sz="1200" dirty="0" smtClean="0"/>
              <a:t>  Are there follow up questions that need to be asked of    </a:t>
            </a:r>
          </a:p>
          <a:p>
            <a:r>
              <a:rPr lang="en-US" sz="1200" dirty="0" smtClean="0"/>
              <a:t>   those at the scene?  </a:t>
            </a:r>
          </a:p>
          <a:p>
            <a:endParaRPr lang="en-US" sz="1200" dirty="0" smtClean="0"/>
          </a:p>
          <a:p>
            <a:r>
              <a:rPr lang="en-US" sz="1200" dirty="0" smtClean="0"/>
              <a:t>What about…Undetermined……not able to complete enough</a:t>
            </a:r>
            <a:r>
              <a:rPr lang="en-US" sz="1200" baseline="0" dirty="0" smtClean="0"/>
              <a:t> of an </a:t>
            </a:r>
            <a:r>
              <a:rPr lang="en-US" sz="1200" baseline="0" dirty="0" err="1" smtClean="0"/>
              <a:t>eval</a:t>
            </a:r>
            <a:r>
              <a:rPr lang="en-US" sz="1200" baseline="0" dirty="0" smtClean="0"/>
              <a:t>?  Injured?  Explain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Victim</a:t>
            </a:r>
            <a:r>
              <a:rPr lang="en-US" baseline="0" dirty="0" smtClean="0"/>
              <a:t> and his girlfriend were walking holding hands on the shoulder of a rural state route in King County when the suspect drifted onto the shoulder striking the victim.  The victims hand was ripped out of his girlfriends hand as he was struck by the vehicle, she was uninjured.  The collisions occurred in November 2012 at 1955 hours.   </a:t>
            </a:r>
          </a:p>
          <a:p>
            <a:endParaRPr lang="en-US" baseline="0" dirty="0" smtClean="0"/>
          </a:p>
          <a:p>
            <a:r>
              <a:rPr lang="en-US" baseline="0" dirty="0" smtClean="0"/>
              <a:t>****Case NOT adjudicated*****</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couple of more inches and there would have been a second fatality,</a:t>
            </a:r>
            <a:r>
              <a:rPr lang="en-US" baseline="0" dirty="0" smtClean="0"/>
              <a:t> victims girlfriend.</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19CA0F-B7D2-4A4E-A51B-B88DB88FC35A}"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of these items</a:t>
            </a:r>
            <a:r>
              <a:rPr lang="en-US" baseline="0" dirty="0" smtClean="0"/>
              <a:t> were visible in the vehicle at the collision scene.  They were removed pursuant to a search warrant </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observations</a:t>
            </a:r>
            <a:r>
              <a:rPr lang="en-US" baseline="0" dirty="0" smtClean="0"/>
              <a:t> made by the officers at the scene, many of them by the DRE as well, based on this it is hard to understand how the DRE came back with a ‘NOT impaired” opinion.  The official </a:t>
            </a:r>
            <a:r>
              <a:rPr lang="en-US" baseline="0" dirty="0" err="1" smtClean="0"/>
              <a:t>eval</a:t>
            </a:r>
            <a:r>
              <a:rPr lang="en-US" baseline="0" dirty="0" smtClean="0"/>
              <a:t> was done a while after the incident, my understanding is that marijuana is a tough one to evaluate but even with all these signs of impairment the finding of not impaired destroyed this case. </a:t>
            </a:r>
          </a:p>
          <a:p>
            <a:endParaRPr lang="en-US" baseline="0" dirty="0" smtClean="0"/>
          </a:p>
          <a:p>
            <a:r>
              <a:rPr lang="en-US" baseline="0" dirty="0" smtClean="0"/>
              <a:t>I am not trying to knock the DRE, they made a determination </a:t>
            </a:r>
            <a:r>
              <a:rPr lang="en-US" baseline="0" dirty="0" smtClean="0"/>
              <a:t>but that does not explain </a:t>
            </a:r>
            <a:r>
              <a:rPr lang="en-US" baseline="0" dirty="0" smtClean="0"/>
              <a:t>away the above list observations when they make a not impaired determination.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Suspect willing to agree to plea guilty to DUI, and reckless endangerment but not to</a:t>
            </a:r>
            <a:r>
              <a:rPr lang="en-US" baseline="0" dirty="0" smtClean="0"/>
              <a:t> the VH.  He was going to plea to the VH until the DRE report said not impaired, even though there is substantial evidence of impairment.</a:t>
            </a:r>
          </a:p>
          <a:p>
            <a:endParaRPr lang="en-US" baseline="0" dirty="0" smtClean="0"/>
          </a:p>
          <a:p>
            <a:r>
              <a:rPr lang="en-US" baseline="0" dirty="0" smtClean="0"/>
              <a:t>How, with all these signs of impairment does that equal not impaired?  Unfortunately these two words destroyed this case.  Clearly he has drugs in his system, Oxy and Marijuana, but this evidence will never be admitted into court because of two words, not impaired, that don’t match up to the physical evidence.</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Tx/>
              <a:buChar char="-"/>
            </a:pPr>
            <a:r>
              <a:rPr lang="en-US" dirty="0" smtClean="0"/>
              <a:t>If you have PC to arrest for vehicular assault or vehicular homicide then you can draw the blood (absent</a:t>
            </a:r>
            <a:r>
              <a:rPr lang="en-US" baseline="0" dirty="0" smtClean="0"/>
              <a:t> exigent circumstances get a warrant)</a:t>
            </a:r>
            <a:endParaRPr lang="en-US" dirty="0" smtClean="0"/>
          </a:p>
          <a:p>
            <a:pPr algn="l"/>
            <a:endParaRPr lang="en-US" dirty="0" smtClean="0"/>
          </a:p>
          <a:p>
            <a:pPr algn="l">
              <a:buFontTx/>
              <a:buChar char="-"/>
            </a:pPr>
            <a:r>
              <a:rPr lang="en-US" dirty="0" smtClean="0"/>
              <a:t>  DRE evaluation does not dictate whether a blood draw is done.</a:t>
            </a:r>
          </a:p>
          <a:p>
            <a:pPr algn="l"/>
            <a:endParaRPr lang="en-US" dirty="0" smtClean="0"/>
          </a:p>
          <a:p>
            <a:pPr algn="l">
              <a:buFontTx/>
              <a:buChar char="-"/>
            </a:pPr>
            <a:r>
              <a:rPr lang="en-US" dirty="0" smtClean="0"/>
              <a:t> If you </a:t>
            </a:r>
            <a:r>
              <a:rPr lang="en-US" b="1" dirty="0" smtClean="0"/>
              <a:t>don’t</a:t>
            </a:r>
            <a:r>
              <a:rPr lang="en-US" dirty="0" smtClean="0"/>
              <a:t> have PC for</a:t>
            </a:r>
            <a:r>
              <a:rPr lang="en-US" baseline="0" dirty="0" smtClean="0"/>
              <a:t> VA or VH then wait for DRE.</a:t>
            </a:r>
          </a:p>
          <a:p>
            <a:pPr algn="l">
              <a:buFontTx/>
              <a:buChar char="-"/>
            </a:pPr>
            <a:endParaRPr lang="en-US" baseline="0" dirty="0" smtClean="0"/>
          </a:p>
          <a:p>
            <a:pPr algn="l">
              <a:buFontTx/>
              <a:buChar char="-"/>
            </a:pPr>
            <a:r>
              <a:rPr lang="en-US" baseline="0" dirty="0" smtClean="0"/>
              <a:t> Remember that once under arrest then Miranda must be read before DRE </a:t>
            </a:r>
            <a:r>
              <a:rPr lang="en-US" baseline="0" dirty="0" err="1" smtClean="0"/>
              <a:t>eval</a:t>
            </a:r>
            <a:r>
              <a:rPr lang="en-US" baseline="0" dirty="0" smtClean="0"/>
              <a:t>.</a:t>
            </a:r>
          </a:p>
          <a:p>
            <a:pPr algn="l">
              <a:buFontTx/>
              <a:buChar char="-"/>
            </a:pPr>
            <a:endParaRPr lang="en-US" baseline="0" dirty="0" smtClean="0"/>
          </a:p>
          <a:p>
            <a:pPr algn="l">
              <a:buFontTx/>
              <a:buChar char="-"/>
            </a:pPr>
            <a:r>
              <a:rPr lang="en-US" baseline="0" dirty="0" smtClean="0"/>
              <a:t> If we, the investigator, have PC then we will direct the officer at the hospital to conduct the blood draw immediately even if DRE </a:t>
            </a:r>
            <a:r>
              <a:rPr lang="en-US" baseline="0" dirty="0" err="1" smtClean="0"/>
              <a:t>eval</a:t>
            </a:r>
            <a:r>
              <a:rPr lang="en-US" baseline="0" dirty="0" smtClean="0"/>
              <a:t> has not been done yet.  </a:t>
            </a:r>
          </a:p>
          <a:p>
            <a:pPr algn="l">
              <a:buFontTx/>
              <a:buChar char="-"/>
            </a:pPr>
            <a:endParaRPr lang="en-US" baseline="0" dirty="0" smtClean="0"/>
          </a:p>
          <a:p>
            <a:pPr algn="l">
              <a:buFontTx/>
              <a:buChar char="-"/>
            </a:pPr>
            <a:r>
              <a:rPr lang="en-US" baseline="0" dirty="0" smtClean="0"/>
              <a:t>***remember once under arrest then </a:t>
            </a:r>
            <a:r>
              <a:rPr lang="en-US" baseline="0" dirty="0" err="1" smtClean="0"/>
              <a:t>miranda</a:t>
            </a:r>
            <a:r>
              <a:rPr lang="en-US" baseline="0" dirty="0" smtClean="0"/>
              <a:t> must be read before </a:t>
            </a:r>
            <a:r>
              <a:rPr lang="en-US" baseline="0" dirty="0" err="1" smtClean="0"/>
              <a:t>eval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err="1" smtClean="0"/>
              <a:t>Occurres</a:t>
            </a:r>
            <a:r>
              <a:rPr lang="en-US" sz="2400" dirty="0" smtClean="0"/>
              <a:t> regularly in car/</a:t>
            </a:r>
            <a:r>
              <a:rPr lang="en-US" sz="2400" dirty="0" err="1" smtClean="0"/>
              <a:t>ped</a:t>
            </a:r>
            <a:r>
              <a:rPr lang="en-US" sz="2400" dirty="0" smtClean="0"/>
              <a:t> collisions.</a:t>
            </a:r>
            <a:r>
              <a:rPr lang="en-US" sz="2400" baseline="0" dirty="0" smtClean="0"/>
              <a:t>  Do not ask for voluntary if there is felony charges, get a warrant.</a:t>
            </a:r>
            <a:endParaRPr lang="en-US" sz="2400" dirty="0" smtClean="0"/>
          </a:p>
          <a:p>
            <a:endParaRPr lang="en-US" dirty="0" smtClean="0"/>
          </a:p>
          <a:p>
            <a:r>
              <a:rPr lang="en-US" dirty="0" smtClean="0"/>
              <a:t>Commercial Motor Vehicles</a:t>
            </a:r>
            <a:r>
              <a:rPr lang="en-US" baseline="0" dirty="0" smtClean="0"/>
              <a:t> are/MAYBE mandated to submit to certain medical tests but we should also request voluntary blood sample</a:t>
            </a:r>
            <a:r>
              <a:rPr lang="en-US" baseline="0" dirty="0" smtClean="0"/>
              <a:t>.</a:t>
            </a:r>
          </a:p>
          <a:p>
            <a:endParaRPr lang="en-US" baseline="0" dirty="0" smtClean="0"/>
          </a:p>
          <a:p>
            <a:r>
              <a:rPr lang="en-US" baseline="0" dirty="0" smtClean="0"/>
              <a:t>In this 405 crash a DRE </a:t>
            </a:r>
            <a:r>
              <a:rPr lang="en-US" baseline="0" dirty="0" err="1" smtClean="0"/>
              <a:t>eval</a:t>
            </a:r>
            <a:r>
              <a:rPr lang="en-US" baseline="0" dirty="0" smtClean="0"/>
              <a:t> was done on the driver of the semi and it was determined that he was not impaired.  The driver was asked to submit a voluntary sample and he did.  The blood confirmed the DRE’s conclusion of Not Impaired.</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7C169EC-D4B6-4DC7-B131-371502C5F878}" type="slidenum">
              <a:rPr lang="en-US" smtClean="0"/>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DREs are not necessarily there to determine Probable Cause but to document sign of impairment</a:t>
            </a:r>
            <a:endParaRPr lang="en-US" dirty="0" smtClean="0"/>
          </a:p>
          <a:p>
            <a:r>
              <a:rPr lang="en-US" dirty="0" smtClean="0"/>
              <a:t>Don’t depend on the DRE,</a:t>
            </a:r>
            <a:r>
              <a:rPr lang="en-US" baseline="0" dirty="0" smtClean="0"/>
              <a:t> Troopers can still make observations and determine probably cause.</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Whether it is a collision that requires detective response or just patrol response a DRE should</a:t>
            </a:r>
            <a:r>
              <a:rPr lang="en-US" baseline="0" dirty="0" smtClean="0"/>
              <a:t> be utilized if there are serious or fatal injuries.  Every fatal and serious injury collision needs to be taken seriously and a complete and thorough investigation completed.  We do these everyday but for the people involved this is once in a life time dramatic event and we must recognize this.  </a:t>
            </a:r>
          </a:p>
          <a:p>
            <a:endParaRPr lang="en-US" baseline="0" dirty="0" smtClean="0"/>
          </a:p>
          <a:p>
            <a:r>
              <a:rPr lang="en-US" baseline="0" dirty="0" smtClean="0"/>
              <a:t>Collision investigators can not do this alone and depend on those who are experts in their part of the investigation.  I am not going to pretend to know what a CVD Trooper does for a semi inspection and I am not going to try to do a drug evaluation.  I know what an impaired person looks likes but I could not tell what class of drug they are on, that’s why I as an investigator depend on the DRE.</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u="sng" dirty="0" smtClean="0"/>
              <a:t>Hospital responsibility</a:t>
            </a:r>
          </a:p>
          <a:p>
            <a:pPr>
              <a:buFont typeface="Arial" pitchFamily="34" charset="0"/>
              <a:buChar char="•"/>
            </a:pPr>
            <a:r>
              <a:rPr lang="en-US" dirty="0" smtClean="0"/>
              <a:t>  </a:t>
            </a:r>
            <a:r>
              <a:rPr lang="en-US" sz="1200" dirty="0" smtClean="0"/>
              <a:t>If a suspect is brought in for a blood draw then they are required to treat the </a:t>
            </a:r>
          </a:p>
          <a:p>
            <a:r>
              <a:rPr lang="en-US" sz="1200" dirty="0" smtClean="0"/>
              <a:t>    suspect as a patient and triage them. </a:t>
            </a:r>
          </a:p>
          <a:p>
            <a:endParaRPr lang="en-US" sz="1200" dirty="0" smtClean="0"/>
          </a:p>
          <a:p>
            <a:pPr>
              <a:buFont typeface="Arial" pitchFamily="34" charset="0"/>
              <a:buChar char="•"/>
            </a:pPr>
            <a:r>
              <a:rPr lang="en-US" sz="1200" dirty="0" smtClean="0"/>
              <a:t>  If signs of trauma then they need to clear them medically before the blood </a:t>
            </a:r>
          </a:p>
          <a:p>
            <a:r>
              <a:rPr lang="en-US" sz="1200" dirty="0" smtClean="0"/>
              <a:t>   draw may be done</a:t>
            </a:r>
            <a:endParaRPr lang="en-US" sz="1200" dirty="0" smtClean="0">
              <a:solidFill>
                <a:srgbClr val="FF0000"/>
              </a:solidFill>
            </a:endParaRPr>
          </a:p>
          <a:p>
            <a:endParaRPr lang="en-US" dirty="0" smtClean="0"/>
          </a:p>
          <a:p>
            <a:r>
              <a:rPr lang="en-US" sz="2000" u="sng" dirty="0" smtClean="0"/>
              <a:t>Police responsibility</a:t>
            </a:r>
          </a:p>
          <a:p>
            <a:pPr>
              <a:buFont typeface="Arial" pitchFamily="34" charset="0"/>
              <a:buChar char="•"/>
            </a:pPr>
            <a:r>
              <a:rPr lang="en-US" dirty="0" smtClean="0"/>
              <a:t>  </a:t>
            </a:r>
            <a:r>
              <a:rPr lang="en-US" sz="1200" dirty="0" smtClean="0"/>
              <a:t>Check in with the head nurse.</a:t>
            </a:r>
          </a:p>
          <a:p>
            <a:endParaRPr lang="en-US" sz="1200" dirty="0" smtClean="0"/>
          </a:p>
          <a:p>
            <a:pPr>
              <a:buFont typeface="Arial" pitchFamily="34" charset="0"/>
              <a:buChar char="•"/>
            </a:pPr>
            <a:r>
              <a:rPr lang="en-US" sz="1200" dirty="0" smtClean="0"/>
              <a:t>  Explain to the hospital staff why you are there.</a:t>
            </a:r>
          </a:p>
          <a:p>
            <a:endParaRPr lang="en-US" sz="1200" dirty="0" smtClean="0"/>
          </a:p>
          <a:p>
            <a:pPr>
              <a:buFont typeface="Arial" pitchFamily="34" charset="0"/>
              <a:buChar char="•"/>
            </a:pPr>
            <a:r>
              <a:rPr lang="en-US" sz="1200" dirty="0" smtClean="0"/>
              <a:t>  Explain they are under arrest for VA or VH and do not have the right to refuse</a:t>
            </a:r>
            <a:r>
              <a:rPr lang="en-US" sz="1200" baseline="0" dirty="0" smtClean="0"/>
              <a:t> once the warrant is obtained or if exigent circumstance are present.</a:t>
            </a:r>
            <a:endParaRPr lang="en-US" sz="1200" dirty="0" smtClean="0"/>
          </a:p>
          <a:p>
            <a:endParaRPr lang="en-US" sz="1200" dirty="0" smtClean="0"/>
          </a:p>
          <a:p>
            <a:pPr>
              <a:buFont typeface="Arial" pitchFamily="34" charset="0"/>
              <a:buChar char="•"/>
            </a:pPr>
            <a:r>
              <a:rPr lang="en-US" sz="1200" dirty="0" smtClean="0"/>
              <a:t>  Be patient but explain the time constraint.</a:t>
            </a:r>
          </a:p>
          <a:p>
            <a:endParaRPr lang="en-US" sz="1200" dirty="0" smtClean="0"/>
          </a:p>
          <a:p>
            <a:pPr>
              <a:buFont typeface="Arial" pitchFamily="34" charset="0"/>
              <a:buChar char="•"/>
            </a:pPr>
            <a:r>
              <a:rPr lang="en-US" sz="1200" dirty="0" smtClean="0"/>
              <a:t>  If the Staff  is uncooperative then ask for the head nurse to respond.</a:t>
            </a:r>
          </a:p>
          <a:p>
            <a:endParaRPr lang="en-US" sz="1200" dirty="0" smtClean="0"/>
          </a:p>
          <a:p>
            <a:pPr>
              <a:buFont typeface="Arial" pitchFamily="34" charset="0"/>
              <a:buChar char="•"/>
            </a:pPr>
            <a:r>
              <a:rPr lang="en-US" sz="1200" dirty="0" smtClean="0"/>
              <a:t>  Be polite!  Report any issues to the scene or lead investigator.  </a:t>
            </a:r>
          </a:p>
          <a:p>
            <a:r>
              <a:rPr lang="en-US" dirty="0" smtClean="0"/>
              <a:t> </a:t>
            </a:r>
          </a:p>
          <a:p>
            <a:endParaRPr lang="en-US" dirty="0" smtClean="0"/>
          </a:p>
          <a:p>
            <a:r>
              <a:rPr lang="en-US" dirty="0" smtClean="0"/>
              <a:t>It’s not a good or normal practice to THREATEN to arrest hospital staff or EMS</a:t>
            </a:r>
            <a:r>
              <a:rPr lang="en-US" baseline="0" dirty="0" smtClean="0"/>
              <a:t> personnel if legal blood draws are not obtained or the AUTHORITY of the officer is questioned.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Anytime you investigate</a:t>
            </a:r>
            <a:r>
              <a:rPr lang="en-US" baseline="0" dirty="0" smtClean="0"/>
              <a:t> a collision and aid transports the injured from the scene, according to HIPA you have directed the person to the hospital so they have to release certain information to you.  They should provide name, location in hospital, and extent of injuries.  They do not have to tell you every injury just the over all extent of injuries.  </a:t>
            </a:r>
            <a:endParaRPr lang="en-US" dirty="0" smtClean="0"/>
          </a:p>
          <a:p>
            <a:pPr algn="l"/>
            <a:endParaRPr lang="en-US" dirty="0" smtClean="0"/>
          </a:p>
          <a:p>
            <a:pPr algn="l"/>
            <a:r>
              <a:rPr lang="en-US" dirty="0" smtClean="0"/>
              <a:t>We have had issues in the past with officer threatening to arrest nurses and doctor, we DON’T want to do</a:t>
            </a:r>
            <a:r>
              <a:rPr lang="en-US" baseline="0" dirty="0" smtClean="0"/>
              <a:t> this.  The head nurse can help a lot so if you are having problems ask for the head nurse. </a:t>
            </a:r>
            <a:endParaRPr lang="en-US" dirty="0" smtClean="0"/>
          </a:p>
          <a:p>
            <a:pPr algn="l"/>
            <a:endParaRPr lang="en-US" dirty="0" smtClean="0"/>
          </a:p>
          <a:p>
            <a:pPr algn="l"/>
            <a:r>
              <a:rPr lang="en-US" dirty="0" smtClean="0"/>
              <a:t>Discussion</a:t>
            </a:r>
          </a:p>
          <a:p>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MAYBE</a:t>
            </a:r>
            <a:r>
              <a:rPr lang="en-US" baseline="0" dirty="0" smtClean="0"/>
              <a:t> had the victim NOT been impaired this collision could have been avoided or changed the outcome.  There can be mutually exclusive causes in the collision or charges.   Victim can still be DUI and have another pull out in front of their vehicle that leads to fatal collision of the one who failed to yield.  </a:t>
            </a:r>
          </a:p>
          <a:p>
            <a:endParaRPr lang="en-US" baseline="0" dirty="0" smtClean="0"/>
          </a:p>
          <a:p>
            <a:r>
              <a:rPr lang="en-US" baseline="0" dirty="0" smtClean="0"/>
              <a:t>Sometimes what would normally be a fatality collision is prevented because of medical treatment.  Doesn’t mean we will ignore the proper investigation.  Just because you think the causing driver might die, complete as thorough of a job as you can because they might survive.</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38</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ideas?</a:t>
            </a:r>
          </a:p>
          <a:p>
            <a:endParaRPr lang="en-US" dirty="0" smtClean="0"/>
          </a:p>
          <a:p>
            <a:r>
              <a:rPr lang="en-US" dirty="0" smtClean="0"/>
              <a:t>Discussion…..</a:t>
            </a:r>
          </a:p>
          <a:p>
            <a:endParaRPr lang="en-US" dirty="0" smtClean="0"/>
          </a:p>
          <a:p>
            <a:r>
              <a:rPr lang="en-US" dirty="0" smtClean="0"/>
              <a:t>Because we are dealing with life and death.  We are there to gather the evidence to speak for those who no longer can.  We are there to get information.  Because</a:t>
            </a:r>
            <a:r>
              <a:rPr lang="en-US" baseline="0" dirty="0" smtClean="0"/>
              <a:t> it is our job!</a:t>
            </a:r>
            <a:endParaRPr lang="en-US" dirty="0" smtClean="0"/>
          </a:p>
          <a:p>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 from DRE’s</a:t>
            </a:r>
            <a:r>
              <a:rPr lang="en-US" dirty="0" smtClean="0"/>
              <a:t>…….</a:t>
            </a:r>
            <a:r>
              <a:rPr lang="en-US" dirty="0" smtClean="0"/>
              <a:t>What you have to say regarding impairment can make or break a case and you should take that responsibility seriously. </a:t>
            </a:r>
            <a:endParaRPr lang="en-US" dirty="0" smtClean="0"/>
          </a:p>
          <a:p>
            <a:endParaRPr lang="en-US" dirty="0" smtClean="0"/>
          </a:p>
          <a:p>
            <a:r>
              <a:rPr lang="en-US" dirty="0" smtClean="0"/>
              <a:t>Sometimes</a:t>
            </a:r>
            <a:r>
              <a:rPr lang="en-US" baseline="0" dirty="0" smtClean="0"/>
              <a:t> I get complaints from DRE’s about the need to evaluate ALL drivers, my explanation for this need is that it shows we are not jumping to conclusions, it shows that we are </a:t>
            </a:r>
            <a:r>
              <a:rPr lang="en-US" baseline="0" dirty="0" err="1" smtClean="0"/>
              <a:t>completeing</a:t>
            </a:r>
            <a:r>
              <a:rPr lang="en-US" baseline="0" dirty="0" smtClean="0"/>
              <a:t> a thorough investigation with out picking a suspect from the beginning.</a:t>
            </a:r>
            <a:r>
              <a:rPr lang="en-US" dirty="0" smtClean="0"/>
              <a:t> </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None/>
            </a:pPr>
            <a:r>
              <a:rPr lang="en-US" sz="1400" u="sng" dirty="0" smtClean="0"/>
              <a:t>10.09.060</a:t>
            </a:r>
            <a:r>
              <a:rPr lang="en-US" sz="1400" u="sng" baseline="0" dirty="0" smtClean="0"/>
              <a:t> </a:t>
            </a:r>
            <a:r>
              <a:rPr lang="en-US" sz="1400" u="sng" dirty="0" smtClean="0"/>
              <a:t>Requests for DRE</a:t>
            </a:r>
          </a:p>
          <a:p>
            <a:pPr>
              <a:buFont typeface="Arial" charset="0"/>
              <a:buNone/>
            </a:pPr>
            <a:r>
              <a:rPr lang="en-US" sz="1200" dirty="0" smtClean="0"/>
              <a:t>DRE’s </a:t>
            </a:r>
            <a:r>
              <a:rPr lang="en-US" sz="1200" b="1" dirty="0" smtClean="0">
                <a:solidFill>
                  <a:srgbClr val="FFC000"/>
                </a:solidFill>
              </a:rPr>
              <a:t>SHALL </a:t>
            </a:r>
            <a:r>
              <a:rPr lang="en-US" sz="1200" dirty="0" smtClean="0"/>
              <a:t>be requested for assistance and respond in the following situations:</a:t>
            </a:r>
          </a:p>
          <a:p>
            <a:pPr>
              <a:buFont typeface="Arial" charset="0"/>
              <a:buNone/>
            </a:pPr>
            <a:r>
              <a:rPr lang="en-US" sz="1200" dirty="0" smtClean="0"/>
              <a:t>	- </a:t>
            </a:r>
            <a:r>
              <a:rPr lang="en-US" sz="1200" u="sng" dirty="0" smtClean="0"/>
              <a:t>A collision </a:t>
            </a:r>
            <a:r>
              <a:rPr lang="en-US" sz="1200" dirty="0" smtClean="0"/>
              <a:t>in which the driver has no signs of alcohol impairment, but has some observable signs of intoxication by drugs.</a:t>
            </a:r>
          </a:p>
          <a:p>
            <a:pPr>
              <a:buNone/>
            </a:pPr>
            <a:r>
              <a:rPr lang="en-US" sz="1200" dirty="0" smtClean="0"/>
              <a:t> </a:t>
            </a:r>
          </a:p>
          <a:p>
            <a:pPr>
              <a:buNone/>
            </a:pPr>
            <a:r>
              <a:rPr lang="en-US" sz="1200" dirty="0" smtClean="0"/>
              <a:t>	-  In any felonious or fatality collision a DRE </a:t>
            </a:r>
            <a:r>
              <a:rPr lang="en-US" sz="1200" b="1" dirty="0" smtClean="0">
                <a:solidFill>
                  <a:srgbClr val="FFC000"/>
                </a:solidFill>
              </a:rPr>
              <a:t>SHALL</a:t>
            </a:r>
            <a:r>
              <a:rPr lang="en-US" sz="1200" dirty="0" smtClean="0"/>
              <a:t> respond to the scene and evaluate the surviving driver(s).  Exceptions must be approved by the appropriate district command.</a:t>
            </a:r>
          </a:p>
          <a:p>
            <a:pPr>
              <a:buNone/>
            </a:pPr>
            <a:endParaRPr lang="en-US" sz="1200" dirty="0" smtClean="0"/>
          </a:p>
          <a:p>
            <a:pPr>
              <a:buNone/>
            </a:pPr>
            <a:r>
              <a:rPr lang="en-US" sz="1200" u="sng" dirty="0" smtClean="0"/>
              <a:t>20.00.090 Use of CTS’s</a:t>
            </a:r>
          </a:p>
          <a:p>
            <a:pPr>
              <a:buNone/>
            </a:pPr>
            <a:r>
              <a:rPr lang="en-US" sz="1200" dirty="0" smtClean="0"/>
              <a:t>CTS’s in the Field Operations Bureau </a:t>
            </a:r>
            <a:r>
              <a:rPr lang="en-US" sz="1200" b="1" dirty="0" smtClean="0">
                <a:solidFill>
                  <a:srgbClr val="FFC000"/>
                </a:solidFill>
              </a:rPr>
              <a:t>SHALL </a:t>
            </a:r>
            <a:r>
              <a:rPr lang="en-US" sz="1200" dirty="0" smtClean="0"/>
              <a:t>be utilized for:</a:t>
            </a:r>
          </a:p>
          <a:p>
            <a:pPr>
              <a:buNone/>
            </a:pPr>
            <a:r>
              <a:rPr lang="en-US" sz="1200" b="1" dirty="0" smtClean="0">
                <a:solidFill>
                  <a:srgbClr val="FFC000"/>
                </a:solidFill>
              </a:rPr>
              <a:t>	</a:t>
            </a:r>
            <a:r>
              <a:rPr lang="en-US" sz="1200" dirty="0" smtClean="0"/>
              <a:t>-  Fatality collisions</a:t>
            </a:r>
          </a:p>
          <a:p>
            <a:pPr>
              <a:buNone/>
            </a:pPr>
            <a:r>
              <a:rPr lang="en-US" sz="1200" dirty="0" smtClean="0"/>
              <a:t>	-  Felony collisions</a:t>
            </a:r>
          </a:p>
          <a:p>
            <a:pPr>
              <a:buNone/>
            </a:pPr>
            <a:r>
              <a:rPr lang="en-US" sz="1200" dirty="0" smtClean="0"/>
              <a:t>	-  Patrol car collisions</a:t>
            </a:r>
          </a:p>
          <a:p>
            <a:pPr>
              <a:buNone/>
            </a:pPr>
            <a:r>
              <a:rPr lang="en-US" sz="1200" dirty="0" smtClean="0"/>
              <a:t>	-  Serious injury collisions where contributing negligence on the part of two or more drivers is present</a:t>
            </a:r>
          </a:p>
          <a:p>
            <a:pPr>
              <a:buNone/>
            </a:pPr>
            <a:r>
              <a:rPr lang="en-US" sz="1200" dirty="0" smtClean="0"/>
              <a:t>	-  Collisions which occur as a result of pursuit or emergency operation of a patrol vehicle, whether or not the patrol vehicle was involved in the collision.</a:t>
            </a:r>
          </a:p>
          <a:p>
            <a:pPr>
              <a:buNone/>
            </a:pPr>
            <a:endParaRPr lang="en-US" sz="1200" dirty="0" smtClean="0"/>
          </a:p>
          <a:p>
            <a:r>
              <a:rPr lang="en-US" dirty="0" smtClean="0"/>
              <a:t>These are when they are required to come to a</a:t>
            </a:r>
            <a:r>
              <a:rPr lang="en-US" baseline="0" dirty="0" smtClean="0"/>
              <a:t> scene by the WSP regulation manual.  Other departments may have different guidelines.  The WA traffic safety commission would like to see a DRE respond and evaluate all surviving drivers in all fatality collisions.</a:t>
            </a:r>
          </a:p>
          <a:p>
            <a:endParaRPr lang="en-US" baseline="0" dirty="0" smtClean="0"/>
          </a:p>
          <a:p>
            <a:r>
              <a:rPr lang="en-US" baseline="0" dirty="0" smtClean="0"/>
              <a:t>The WSP regulation manual does not prohibit DREs from responding to other types of collisions if the officers cannot figure out how it happened, there is just that feeling that something is not right.  Utilize the resources you have available.</a:t>
            </a:r>
            <a:endParaRPr lang="en-US" dirty="0" smtClean="0"/>
          </a:p>
          <a:p>
            <a:pPr>
              <a:buNone/>
            </a:pPr>
            <a:endParaRPr lang="en-US" sz="1200" dirty="0" smtClean="0"/>
          </a:p>
          <a:p>
            <a:pPr>
              <a:buNone/>
            </a:pP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DREs and investigators are experts in their fields and both have knowledge and expertise that is invaluable to a felony/fatal collision investigation.</a:t>
            </a:r>
          </a:p>
          <a:p>
            <a:endParaRPr lang="en-US" dirty="0" smtClean="0"/>
          </a:p>
          <a:p>
            <a:r>
              <a:rPr lang="en-US" dirty="0" smtClean="0"/>
              <a:t>Both DREs and investigators need information from the other to conduct a thorough investigation of a collision.</a:t>
            </a:r>
          </a:p>
          <a:p>
            <a:endParaRPr lang="en-US" dirty="0" smtClean="0"/>
          </a:p>
          <a:p>
            <a:r>
              <a:rPr lang="en-US" dirty="0" smtClean="0"/>
              <a:t>Some of the things they need to know:  Please tell me if there is more, that way I can educate my investigators.</a:t>
            </a:r>
          </a:p>
          <a:p>
            <a:pPr>
              <a:buFontTx/>
              <a:buChar char="-"/>
            </a:pPr>
            <a:r>
              <a:rPr lang="en-US" dirty="0" smtClean="0"/>
              <a:t>Details</a:t>
            </a:r>
          </a:p>
          <a:p>
            <a:pPr lvl="1">
              <a:buFontTx/>
              <a:buChar char="-"/>
            </a:pPr>
            <a:r>
              <a:rPr lang="en-US" dirty="0" smtClean="0"/>
              <a:t>Dynamics</a:t>
            </a:r>
            <a:endParaRPr lang="en-US" baseline="0" dirty="0" smtClean="0"/>
          </a:p>
          <a:p>
            <a:pPr lvl="1">
              <a:buFontTx/>
              <a:buChar char="-"/>
            </a:pPr>
            <a:r>
              <a:rPr lang="en-US" baseline="0" dirty="0" smtClean="0"/>
              <a:t>Known medication, suspected drugs, evidence of drug use, history of drug use</a:t>
            </a:r>
          </a:p>
          <a:p>
            <a:pPr lvl="1">
              <a:buFontTx/>
              <a:buChar char="-"/>
            </a:pPr>
            <a:r>
              <a:rPr lang="en-US" baseline="0" dirty="0" smtClean="0"/>
              <a:t>Is there signs of impairment, undetermined if impaired, not impaired</a:t>
            </a:r>
          </a:p>
          <a:p>
            <a:pPr lvl="1">
              <a:buFontTx/>
              <a:buChar char="-"/>
            </a:pPr>
            <a:r>
              <a:rPr lang="en-US" baseline="0" dirty="0" smtClean="0"/>
              <a:t>Any significant changes at the collision scene or at the hospital</a:t>
            </a:r>
          </a:p>
          <a:p>
            <a:pPr lvl="1">
              <a:buFontTx/>
              <a:buChar char="-"/>
            </a:pP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going to give some examples of successful and not so successful investigations.  I wouldn’t admit it was yours</a:t>
            </a:r>
            <a:r>
              <a:rPr lang="en-US" baseline="0" dirty="0" smtClean="0"/>
              <a:t> until you know which way I’m going.</a:t>
            </a:r>
          </a:p>
          <a:p>
            <a:endParaRPr lang="en-US" baseline="0" dirty="0" smtClean="0"/>
          </a:p>
          <a:p>
            <a:r>
              <a:rPr lang="en-US" baseline="0" dirty="0" smtClean="0"/>
              <a:t>My intention is not to call you out but to learn from experience.</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an example of why CTSs and DREs need to work closely together at serious collision scenes.</a:t>
            </a:r>
          </a:p>
          <a:p>
            <a:endParaRPr lang="en-US" baseline="0" dirty="0" smtClean="0"/>
          </a:p>
          <a:p>
            <a:r>
              <a:rPr lang="en-US" baseline="0" dirty="0" smtClean="0"/>
              <a:t>On December 15, 2009 the light silver Acura driven by Janet, was traveling EB I-90 when she left the roadway and crossed up and over the grass median.  Janet entered the westbound lanes traveling EB and struck Rachel head on in the left lane.  Inside the car there was three coffee travel mugs with liquid that appeared to be wine, smelled like it and the PBT tested positive for alcohol.  Due to the observation of wine in the mugs no DRE evaluation was done on Janet, because people at the scene assumed she was intoxicated by alcohol.  Janet had NO odor of alcohol on her breath but after interviewing witnesses Janet appeared to be very impaired.  Janet’s blood came back with no alcohol but high levels of Oxy and </a:t>
            </a:r>
            <a:r>
              <a:rPr lang="en-US" baseline="0" dirty="0" err="1" smtClean="0"/>
              <a:t>Ambien</a:t>
            </a:r>
            <a:r>
              <a:rPr lang="en-US" baseline="0" dirty="0" smtClean="0"/>
              <a:t>.</a:t>
            </a:r>
          </a:p>
          <a:p>
            <a:endParaRPr lang="en-US" baseline="0" dirty="0" smtClean="0"/>
          </a:p>
          <a:p>
            <a:r>
              <a:rPr lang="en-US" baseline="0" dirty="0" smtClean="0"/>
              <a:t>Should a DRE have been called?  Under the WSP reg. manual it was required, there was impairment with no odor of alcohol and a victim that we were not sure was going to survive….Yes a DRE should have responded.  Janet was alert and conscious and would have had the ability to complete parts of the evaluation.</a:t>
            </a:r>
          </a:p>
          <a:p>
            <a:endParaRPr lang="en-US" baseline="0" dirty="0" smtClean="0"/>
          </a:p>
          <a:p>
            <a:r>
              <a:rPr lang="en-US" baseline="0" dirty="0" smtClean="0"/>
              <a:t>The CTS/CID and the DRE would have needed to communicate the dynamics of the collision and the signs of impairment observed.  9-1-1 callers had been calling reports erratic driving for approximately 6 miles.  There were reports of Janet drifting across all 4 lanes of travel from shoulder to shoulder, even striking the guardrail at one point.  She went up and then down the other side of the grass embankment which was a steep 11 feet down to where she entered the WB lanes, It took her approximately 4 seconds to leave the EB and lanes and travel to impact, she never applied the brakes and had steering input, this tells me she was probably passed out.  This all should have been communicated to a DRE.  </a:t>
            </a:r>
          </a:p>
          <a:p>
            <a:endParaRPr lang="en-US" baseline="0" dirty="0" smtClean="0"/>
          </a:p>
          <a:p>
            <a:r>
              <a:rPr lang="en-US" baseline="0" dirty="0" smtClean="0"/>
              <a:t>I am not sure why a DRE did not respond.  Thankfully in this case a blood draw was conducted based on signs of impairment and the dynamics of the collision.   </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driver drifted off the roadway</a:t>
            </a:r>
            <a:r>
              <a:rPr lang="en-US" baseline="0" dirty="0" smtClean="0"/>
              <a:t> across the left shoulder up the grassy </a:t>
            </a:r>
            <a:r>
              <a:rPr lang="en-US" baseline="0" dirty="0" err="1" smtClean="0"/>
              <a:t>berm</a:t>
            </a:r>
            <a:r>
              <a:rPr lang="en-US" baseline="0" dirty="0" smtClean="0"/>
              <a:t> median and down the other side into the westbound lanes of travel.  Janet bottomed out as she left the grass and entered the left shoulder of the westbound lanes, yet she never applied the brakes.</a:t>
            </a:r>
          </a:p>
          <a:p>
            <a:endParaRPr lang="en-US" baseline="0" dirty="0" smtClean="0"/>
          </a:p>
          <a:p>
            <a:r>
              <a:rPr lang="en-US" baseline="0" dirty="0" smtClean="0"/>
              <a:t>This is indicative of an impaired driving collision.</a:t>
            </a:r>
            <a:endParaRPr lang="en-US" dirty="0"/>
          </a:p>
        </p:txBody>
      </p:sp>
      <p:sp>
        <p:nvSpPr>
          <p:cNvPr id="4" name="Slide Number Placeholder 3"/>
          <p:cNvSpPr>
            <a:spLocks noGrp="1"/>
          </p:cNvSpPr>
          <p:nvPr>
            <p:ph type="sldNum" sz="quarter" idx="10"/>
          </p:nvPr>
        </p:nvSpPr>
        <p:spPr/>
        <p:txBody>
          <a:bodyPr/>
          <a:lstStyle/>
          <a:p>
            <a:fld id="{77C169EC-D4B6-4DC7-B131-371502C5F878}"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3966B68D-A4E0-4B2B-83CD-EFCAE852DC20}" type="datetimeFigureOut">
              <a:rPr lang="en-US" smtClean="0"/>
              <a:pPr/>
              <a:t>10/10/2013</a:t>
            </a:fld>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25F6583-5427-4C51-8DE7-6D346C554B1E}" type="slidenum">
              <a:rPr lang="en-US" smtClean="0"/>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66B68D-A4E0-4B2B-83CD-EFCAE852DC20}" type="datetimeFigureOut">
              <a:rPr lang="en-US" smtClean="0"/>
              <a:pPr/>
              <a:t>10/10/2013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25F6583-5427-4C51-8DE7-6D346C554B1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66B68D-A4E0-4B2B-83CD-EFCAE852DC20}" type="datetimeFigureOut">
              <a:rPr lang="en-US" smtClean="0"/>
              <a:pPr/>
              <a:t>10/10/2013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25F6583-5427-4C51-8DE7-6D346C554B1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66B68D-A4E0-4B2B-83CD-EFCAE852DC20}" type="datetimeFigureOut">
              <a:rPr lang="en-US" smtClean="0"/>
              <a:pPr/>
              <a:t>10/10/2013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25F6583-5427-4C51-8DE7-6D346C554B1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3966B68D-A4E0-4B2B-83CD-EFCAE852DC20}" type="datetimeFigureOut">
              <a:rPr lang="en-US" smtClean="0"/>
              <a:pPr/>
              <a:t>10/10/2013</a:t>
            </a:fld>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25F6583-5427-4C51-8DE7-6D346C554B1E}" type="slidenum">
              <a:rPr lang="en-US" smtClean="0"/>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966B68D-A4E0-4B2B-83CD-EFCAE852DC20}" type="datetimeFigureOut">
              <a:rPr lang="en-US" smtClean="0"/>
              <a:pPr/>
              <a:t>10/10/2013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525F6583-5427-4C51-8DE7-6D346C554B1E}" type="slidenum">
              <a:rPr lang="en-US" smtClean="0"/>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966B68D-A4E0-4B2B-83CD-EFCAE852DC20}" type="datetimeFigureOut">
              <a:rPr lang="en-US" smtClean="0"/>
              <a:pPr/>
              <a:t>10/10/2013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525F6583-5427-4C51-8DE7-6D346C554B1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966B68D-A4E0-4B2B-83CD-EFCAE852DC20}" type="datetimeFigureOut">
              <a:rPr lang="en-US" smtClean="0"/>
              <a:pPr/>
              <a:t>10/10/2013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25F6583-5427-4C51-8DE7-6D346C554B1E}" type="slidenum">
              <a:rPr lang="en-US" smtClean="0"/>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966B68D-A4E0-4B2B-83CD-EFCAE852DC20}" type="datetimeFigureOut">
              <a:rPr lang="en-US" smtClean="0"/>
              <a:pPr/>
              <a:t>10/10/2013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25F6583-5427-4C51-8DE7-6D346C554B1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3966B68D-A4E0-4B2B-83CD-EFCAE852DC20}" type="datetimeFigureOut">
              <a:rPr lang="en-US" smtClean="0"/>
              <a:pPr/>
              <a:t>10/10/2013</a:t>
            </a:fld>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25F6583-5427-4C51-8DE7-6D346C554B1E}" type="slidenum">
              <a:rPr lang="en-US" smtClean="0"/>
              <a:pPr/>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3966B68D-A4E0-4B2B-83CD-EFCAE852DC20}" type="datetimeFigureOut">
              <a:rPr lang="en-US" smtClean="0"/>
              <a:pPr/>
              <a:t>10/10/2013</a:t>
            </a:fld>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25F6583-5427-4C51-8DE7-6D346C554B1E}" type="slidenum">
              <a:rPr lang="en-US" smtClean="0"/>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966B68D-A4E0-4B2B-83CD-EFCAE852DC20}" type="datetimeFigureOut">
              <a:rPr lang="en-US" smtClean="0"/>
              <a:pPr/>
              <a:t>10/10/2013</a:t>
            </a:fld>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25F6583-5427-4C51-8DE7-6D346C554B1E}" type="slidenum">
              <a:rPr lang="en-US" smtClean="0"/>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hyperlink" Target="VIDEO_TS/VTS_01_1.VOB"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18.jpeg"/><Relationship Id="rId9"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8229600" cy="1600199"/>
          </a:xfrm>
        </p:spPr>
        <p:txBody>
          <a:bodyPr/>
          <a:lstStyle/>
          <a:p>
            <a:pPr algn="ctr"/>
            <a:r>
              <a:rPr lang="en-US" dirty="0" smtClean="0"/>
              <a:t>Fatality Collision Investigation</a:t>
            </a:r>
            <a:endParaRPr lang="en-US" dirty="0"/>
          </a:p>
        </p:txBody>
      </p:sp>
      <p:sp>
        <p:nvSpPr>
          <p:cNvPr id="3" name="Subtitle 2"/>
          <p:cNvSpPr>
            <a:spLocks noGrp="1"/>
          </p:cNvSpPr>
          <p:nvPr>
            <p:ph type="subTitle" idx="1"/>
          </p:nvPr>
        </p:nvSpPr>
        <p:spPr>
          <a:xfrm>
            <a:off x="1295400" y="2819400"/>
            <a:ext cx="6553200" cy="609600"/>
          </a:xfrm>
        </p:spPr>
        <p:txBody>
          <a:bodyPr/>
          <a:lstStyle/>
          <a:p>
            <a:pPr algn="ctr"/>
            <a:r>
              <a:rPr lang="en-US" dirty="0" smtClean="0"/>
              <a:t>Role of the DRE</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724401" y="3886200"/>
            <a:ext cx="3124200" cy="1954807"/>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flipH="1">
            <a:off x="838200" y="3886200"/>
            <a:ext cx="3124200" cy="1954807"/>
          </a:xfrm>
          <a:prstGeom prst="rect">
            <a:avLst/>
          </a:prstGeom>
          <a:noFill/>
          <a:ln w="9525">
            <a:noFill/>
            <a:miter lim="800000"/>
            <a:headEnd/>
            <a:tailEnd/>
          </a:ln>
          <a:effectLst/>
        </p:spPr>
      </p:pic>
      <p:sp>
        <p:nvSpPr>
          <p:cNvPr id="6" name="TextBox 5"/>
          <p:cNvSpPr txBox="1"/>
          <p:nvPr/>
        </p:nvSpPr>
        <p:spPr>
          <a:xfrm>
            <a:off x="1371600" y="5943600"/>
            <a:ext cx="6248400" cy="646331"/>
          </a:xfrm>
          <a:prstGeom prst="rect">
            <a:avLst/>
          </a:prstGeom>
          <a:noFill/>
        </p:spPr>
        <p:txBody>
          <a:bodyPr wrap="square" rtlCol="0">
            <a:spAutoFit/>
          </a:bodyPr>
          <a:lstStyle/>
          <a:p>
            <a:pPr algn="ctr"/>
            <a:r>
              <a:rPr lang="en-US" dirty="0" smtClean="0"/>
              <a:t>Detective Sergeant Stacy </a:t>
            </a:r>
            <a:r>
              <a:rPr lang="en-US" dirty="0" err="1" smtClean="0"/>
              <a:t>Moate</a:t>
            </a:r>
            <a:r>
              <a:rPr lang="en-US" dirty="0" smtClean="0"/>
              <a:t>, WSP Bellevue CID</a:t>
            </a:r>
          </a:p>
          <a:p>
            <a:pPr algn="ctr"/>
            <a:r>
              <a:rPr lang="en-US" dirty="0" smtClean="0"/>
              <a:t>425-401-7745  Stacy.Moate@wsp.wa.gov</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effectLst/>
              </a:rPr>
              <a:t>Rachel’s Crash</a:t>
            </a:r>
            <a:endParaRPr lang="en-US" sz="4800" dirty="0">
              <a:effectLst/>
            </a:endParaRPr>
          </a:p>
        </p:txBody>
      </p:sp>
      <p:pic>
        <p:nvPicPr>
          <p:cNvPr id="5" name="Content Placeholder 4" descr="DSC00827.JPG"/>
          <p:cNvPicPr>
            <a:picLocks noGrp="1" noChangeAspect="1"/>
          </p:cNvPicPr>
          <p:nvPr>
            <p:ph sz="half" idx="1"/>
          </p:nvPr>
        </p:nvPicPr>
        <p:blipFill>
          <a:blip r:embed="rId3" cstate="print"/>
          <a:stretch>
            <a:fillRect/>
          </a:stretch>
        </p:blipFill>
        <p:spPr>
          <a:xfrm>
            <a:off x="457200" y="2557456"/>
            <a:ext cx="4038600" cy="2703525"/>
          </a:xfrm>
        </p:spPr>
      </p:pic>
      <p:pic>
        <p:nvPicPr>
          <p:cNvPr id="6" name="Content Placeholder 5" descr="DSC00873.JPG"/>
          <p:cNvPicPr>
            <a:picLocks noGrp="1" noChangeAspect="1"/>
          </p:cNvPicPr>
          <p:nvPr>
            <p:ph sz="half" idx="2"/>
          </p:nvPr>
        </p:nvPicPr>
        <p:blipFill>
          <a:blip r:embed="rId4" cstate="print"/>
          <a:stretch>
            <a:fillRect/>
          </a:stretch>
        </p:blipFill>
        <p:spPr>
          <a:xfrm>
            <a:off x="4648200" y="2557456"/>
            <a:ext cx="4038600" cy="27035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533400" y="304799"/>
          <a:ext cx="8077200" cy="6241473"/>
        </p:xfrm>
        <a:graphic>
          <a:graphicData uri="http://schemas.openxmlformats.org/presentationml/2006/ole">
            <p:oleObj spid="_x0000_s1026" name="Acrobat Document" r:id="rId4" imgW="6682320" imgH="5163480" progId="AcroExch.Document.7">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828800"/>
            <a:ext cx="6019800" cy="769441"/>
          </a:xfrm>
          <a:prstGeom prst="rect">
            <a:avLst/>
          </a:prstGeom>
          <a:noFill/>
        </p:spPr>
        <p:txBody>
          <a:bodyPr wrap="square" rtlCol="0">
            <a:spAutoFit/>
          </a:bodyPr>
          <a:lstStyle/>
          <a:p>
            <a:pPr algn="ctr"/>
            <a:r>
              <a:rPr lang="en-US" sz="4400" dirty="0" smtClean="0">
                <a:solidFill>
                  <a:schemeClr val="tx2">
                    <a:lumMod val="90000"/>
                  </a:schemeClr>
                </a:solidFill>
                <a:hlinkClick r:id="rId2" action="ppaction://hlinkfile"/>
              </a:rPr>
              <a:t>Rachel’s Crash</a:t>
            </a:r>
            <a:endParaRPr lang="en-US" sz="4400" dirty="0">
              <a:solidFill>
                <a:schemeClr val="tx2">
                  <a:lumMod val="9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1013933.JPG"/>
          <p:cNvPicPr>
            <a:picLocks noGrp="1" noChangeAspect="1"/>
          </p:cNvPicPr>
          <p:nvPr>
            <p:ph sz="half" idx="4294967295"/>
          </p:nvPr>
        </p:nvPicPr>
        <p:blipFill>
          <a:blip r:embed="rId3" cstate="print"/>
          <a:stretch>
            <a:fillRect/>
          </a:stretch>
        </p:blipFill>
        <p:spPr>
          <a:xfrm>
            <a:off x="533400" y="2362200"/>
            <a:ext cx="4038600" cy="3028950"/>
          </a:xfrm>
        </p:spPr>
      </p:pic>
      <p:pic>
        <p:nvPicPr>
          <p:cNvPr id="6" name="Content Placeholder 5" descr="P1013939.JPG"/>
          <p:cNvPicPr>
            <a:picLocks noGrp="1" noChangeAspect="1"/>
          </p:cNvPicPr>
          <p:nvPr>
            <p:ph sz="half" idx="4294967295"/>
          </p:nvPr>
        </p:nvPicPr>
        <p:blipFill>
          <a:blip r:embed="rId4" cstate="print"/>
          <a:stretch>
            <a:fillRect/>
          </a:stretch>
        </p:blipFill>
        <p:spPr>
          <a:xfrm>
            <a:off x="4724400" y="2362200"/>
            <a:ext cx="4038600" cy="3028950"/>
          </a:xfrm>
        </p:spPr>
      </p:pic>
      <p:sp>
        <p:nvSpPr>
          <p:cNvPr id="2" name="Title 1"/>
          <p:cNvSpPr>
            <a:spLocks noGrp="1"/>
          </p:cNvSpPr>
          <p:nvPr>
            <p:ph type="ctrTitle" idx="4294967295"/>
          </p:nvPr>
        </p:nvSpPr>
        <p:spPr>
          <a:xfrm>
            <a:off x="533400" y="381000"/>
            <a:ext cx="8229600" cy="1524000"/>
          </a:xfrm>
        </p:spPr>
        <p:txBody>
          <a:bodyPr>
            <a:noAutofit/>
          </a:bodyPr>
          <a:lstStyle/>
          <a:p>
            <a:pPr algn="ctr"/>
            <a:r>
              <a:rPr lang="en-US" sz="3200" dirty="0" smtClean="0">
                <a:effectLst/>
              </a:rPr>
              <a:t>Rachel spent 5 months in the hospital recovering from her injuries</a:t>
            </a:r>
            <a:r>
              <a:rPr lang="en-US" sz="3200" dirty="0" smtClean="0"/>
              <a:t>.  </a:t>
            </a:r>
            <a:endParaRPr lang="en-US" sz="3200" dirty="0"/>
          </a:p>
        </p:txBody>
      </p:sp>
      <p:sp>
        <p:nvSpPr>
          <p:cNvPr id="7" name="Subtitle 6"/>
          <p:cNvSpPr>
            <a:spLocks noGrp="1"/>
          </p:cNvSpPr>
          <p:nvPr>
            <p:ph type="subTitle" idx="4294967295"/>
          </p:nvPr>
        </p:nvSpPr>
        <p:spPr>
          <a:xfrm>
            <a:off x="228600" y="5486400"/>
            <a:ext cx="8915400" cy="1371600"/>
          </a:xfrm>
        </p:spPr>
        <p:txBody>
          <a:bodyPr>
            <a:normAutofit/>
          </a:bodyPr>
          <a:lstStyle/>
          <a:p>
            <a:pPr algn="ctr">
              <a:buNone/>
            </a:pPr>
            <a:r>
              <a:rPr lang="en-US" dirty="0" smtClean="0"/>
              <a:t>The driver who hit Rachel was under the influence of </a:t>
            </a:r>
            <a:r>
              <a:rPr lang="en-US" dirty="0" err="1" smtClean="0"/>
              <a:t>Ambien</a:t>
            </a:r>
            <a:r>
              <a:rPr lang="en-US" dirty="0" smtClean="0"/>
              <a:t> and Oxy.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Rachel A Year After The Collision </a:t>
            </a:r>
            <a:endParaRPr lang="en-US" sz="4000" dirty="0"/>
          </a:p>
        </p:txBody>
      </p:sp>
      <p:pic>
        <p:nvPicPr>
          <p:cNvPr id="5" name="Content Placeholder 4" descr="IMG_0506.JPG"/>
          <p:cNvPicPr>
            <a:picLocks noGrp="1" noChangeAspect="1"/>
          </p:cNvPicPr>
          <p:nvPr>
            <p:ph sz="half" idx="1"/>
          </p:nvPr>
        </p:nvPicPr>
        <p:blipFill>
          <a:blip r:embed="rId3" cstate="print"/>
          <a:stretch>
            <a:fillRect/>
          </a:stretch>
        </p:blipFill>
        <p:spPr>
          <a:xfrm>
            <a:off x="3124200" y="1524000"/>
            <a:ext cx="2686050" cy="3581400"/>
          </a:xfrm>
        </p:spPr>
      </p:pic>
      <p:pic>
        <p:nvPicPr>
          <p:cNvPr id="6" name="Content Placeholder 5" descr="homepic.jpg"/>
          <p:cNvPicPr>
            <a:picLocks noGrp="1" noChangeAspect="1"/>
          </p:cNvPicPr>
          <p:nvPr>
            <p:ph sz="half" idx="2"/>
          </p:nvPr>
        </p:nvPicPr>
        <p:blipFill>
          <a:blip r:embed="rId4" cstate="print"/>
          <a:stretch>
            <a:fillRect/>
          </a:stretch>
        </p:blipFill>
        <p:spPr>
          <a:xfrm>
            <a:off x="304800" y="3048000"/>
            <a:ext cx="2667000" cy="3556000"/>
          </a:xfrm>
        </p:spPr>
      </p:pic>
      <p:pic>
        <p:nvPicPr>
          <p:cNvPr id="1026" name="Picture 2"/>
          <p:cNvPicPr>
            <a:picLocks noChangeAspect="1" noChangeArrowheads="1"/>
          </p:cNvPicPr>
          <p:nvPr/>
        </p:nvPicPr>
        <p:blipFill>
          <a:blip r:embed="rId5" cstate="print"/>
          <a:srcRect l="27814" t="9232" r="16559"/>
          <a:stretch>
            <a:fillRect/>
          </a:stretch>
        </p:blipFill>
        <p:spPr bwMode="auto">
          <a:xfrm>
            <a:off x="6019800" y="2895600"/>
            <a:ext cx="2808515"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Rachel Three Years After The Collision </a:t>
            </a:r>
            <a:endParaRPr lang="en-US" sz="4000" dirty="0"/>
          </a:p>
        </p:txBody>
      </p:sp>
      <p:pic>
        <p:nvPicPr>
          <p:cNvPr id="28674" name="Picture 2" descr="C:\Documents and Settings\smoa225\Desktop\facebook_-1500176829.JPG"/>
          <p:cNvPicPr>
            <a:picLocks noChangeAspect="1" noChangeArrowheads="1"/>
          </p:cNvPicPr>
          <p:nvPr/>
        </p:nvPicPr>
        <p:blipFill>
          <a:blip r:embed="rId3" cstate="print"/>
          <a:srcRect/>
          <a:stretch>
            <a:fillRect/>
          </a:stretch>
        </p:blipFill>
        <p:spPr bwMode="auto">
          <a:xfrm>
            <a:off x="2209801" y="1534646"/>
            <a:ext cx="4648200" cy="492162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8229600" cy="1447799"/>
          </a:xfrm>
        </p:spPr>
        <p:txBody>
          <a:bodyPr>
            <a:normAutofit/>
          </a:bodyPr>
          <a:lstStyle/>
          <a:p>
            <a:pPr algn="ctr"/>
            <a:r>
              <a:rPr lang="en-US" sz="3200" dirty="0" smtClean="0">
                <a:solidFill>
                  <a:schemeClr val="tx2">
                    <a:lumMod val="90000"/>
                  </a:schemeClr>
                </a:solidFill>
              </a:rPr>
              <a:t>Communication and Coordination </a:t>
            </a:r>
            <a:br>
              <a:rPr lang="en-US" sz="3200" dirty="0" smtClean="0">
                <a:solidFill>
                  <a:schemeClr val="tx2">
                    <a:lumMod val="90000"/>
                  </a:schemeClr>
                </a:solidFill>
              </a:rPr>
            </a:br>
            <a:r>
              <a:rPr lang="en-US" sz="3200" dirty="0" smtClean="0">
                <a:solidFill>
                  <a:schemeClr val="tx2">
                    <a:lumMod val="90000"/>
                  </a:schemeClr>
                </a:solidFill>
              </a:rPr>
              <a:t> Components of a Successful Investigation</a:t>
            </a:r>
            <a:endParaRPr lang="en-US" sz="3200" dirty="0">
              <a:solidFill>
                <a:schemeClr val="tx2">
                  <a:lumMod val="90000"/>
                </a:schemeClr>
              </a:solidFill>
            </a:endParaRPr>
          </a:p>
        </p:txBody>
      </p:sp>
      <p:sp>
        <p:nvSpPr>
          <p:cNvPr id="3" name="Text Placeholder 2"/>
          <p:cNvSpPr>
            <a:spLocks noGrp="1"/>
          </p:cNvSpPr>
          <p:nvPr>
            <p:ph type="subTitle" idx="1"/>
          </p:nvPr>
        </p:nvSpPr>
        <p:spPr>
          <a:xfrm>
            <a:off x="304800" y="2819400"/>
            <a:ext cx="8389034" cy="3657600"/>
          </a:xfrm>
        </p:spPr>
        <p:txBody>
          <a:bodyPr>
            <a:normAutofit/>
          </a:bodyPr>
          <a:lstStyle/>
          <a:p>
            <a:pPr algn="l">
              <a:buFont typeface="Arial" pitchFamily="34" charset="0"/>
              <a:buChar char="•"/>
            </a:pPr>
            <a:r>
              <a:rPr lang="en-US" sz="2400" dirty="0" smtClean="0"/>
              <a:t>  Investigators</a:t>
            </a:r>
            <a:r>
              <a:rPr lang="en-US" sz="2400" dirty="0" smtClean="0">
                <a:solidFill>
                  <a:schemeClr val="tx1"/>
                </a:solidFill>
              </a:rPr>
              <a:t> should communicate directly to DRE prior </a:t>
            </a:r>
          </a:p>
          <a:p>
            <a:pPr algn="l"/>
            <a:r>
              <a:rPr lang="en-US" sz="2400" dirty="0" smtClean="0"/>
              <a:t>   </a:t>
            </a:r>
            <a:r>
              <a:rPr lang="en-US" sz="2400" dirty="0" smtClean="0">
                <a:solidFill>
                  <a:schemeClr val="tx1"/>
                </a:solidFill>
              </a:rPr>
              <a:t>to their  arrival at the hospital or at the scene of the </a:t>
            </a:r>
          </a:p>
          <a:p>
            <a:pPr algn="l"/>
            <a:r>
              <a:rPr lang="en-US" sz="2400" dirty="0" smtClean="0"/>
              <a:t>   </a:t>
            </a:r>
            <a:r>
              <a:rPr lang="en-US" sz="2400" dirty="0" smtClean="0">
                <a:solidFill>
                  <a:schemeClr val="tx1"/>
                </a:solidFill>
              </a:rPr>
              <a:t>collision.</a:t>
            </a:r>
          </a:p>
          <a:p>
            <a:pPr lvl="1" algn="l">
              <a:buFont typeface="Arial" pitchFamily="34" charset="0"/>
              <a:buChar char="•"/>
            </a:pPr>
            <a:r>
              <a:rPr lang="en-US" sz="2400" dirty="0" smtClean="0">
                <a:solidFill>
                  <a:schemeClr val="tx1"/>
                </a:solidFill>
              </a:rPr>
              <a:t> This communication should be </a:t>
            </a:r>
            <a:r>
              <a:rPr lang="en-US" sz="2400" b="1" u="sng" dirty="0" smtClean="0">
                <a:solidFill>
                  <a:schemeClr val="tx1"/>
                </a:solidFill>
              </a:rPr>
              <a:t>direct</a:t>
            </a:r>
            <a:r>
              <a:rPr lang="en-US" sz="2400" dirty="0" smtClean="0">
                <a:solidFill>
                  <a:schemeClr val="tx1"/>
                </a:solidFill>
              </a:rPr>
              <a:t> not through a  </a:t>
            </a:r>
          </a:p>
          <a:p>
            <a:pPr lvl="1" algn="l"/>
            <a:r>
              <a:rPr lang="en-US" sz="2400" dirty="0" smtClean="0"/>
              <a:t>   </a:t>
            </a:r>
            <a:r>
              <a:rPr lang="en-US" sz="2400" dirty="0" smtClean="0">
                <a:solidFill>
                  <a:schemeClr val="tx1"/>
                </a:solidFill>
              </a:rPr>
              <a:t>sergeant or dispatch.</a:t>
            </a:r>
          </a:p>
          <a:p>
            <a:pPr lvl="1" algn="l"/>
            <a:endParaRPr lang="en-US" sz="2400" dirty="0" smtClean="0">
              <a:solidFill>
                <a:schemeClr val="tx1"/>
              </a:solidFill>
            </a:endParaRPr>
          </a:p>
          <a:p>
            <a:pPr algn="l">
              <a:buFont typeface="Arial" pitchFamily="34" charset="0"/>
              <a:buChar char="•"/>
            </a:pPr>
            <a:r>
              <a:rPr lang="en-US" sz="2400" dirty="0" smtClean="0">
                <a:solidFill>
                  <a:schemeClr val="tx1"/>
                </a:solidFill>
              </a:rPr>
              <a:t>  DRE should communicate directly to CID investigator</a:t>
            </a:r>
            <a:r>
              <a:rPr lang="en-US" sz="2400" dirty="0" smtClean="0">
                <a:solidFill>
                  <a:srgbClr val="FF0000"/>
                </a:solidFill>
              </a:rPr>
              <a:t> </a:t>
            </a:r>
          </a:p>
          <a:p>
            <a:pPr algn="l"/>
            <a:r>
              <a:rPr lang="en-US" sz="2400" dirty="0" smtClean="0">
                <a:solidFill>
                  <a:srgbClr val="FF0000"/>
                </a:solidFill>
              </a:rPr>
              <a:t>   </a:t>
            </a:r>
            <a:r>
              <a:rPr lang="en-US" sz="2400" dirty="0" smtClean="0">
                <a:solidFill>
                  <a:schemeClr val="tx1"/>
                </a:solidFill>
              </a:rPr>
              <a:t>regarding the observations made of the drivers, </a:t>
            </a:r>
          </a:p>
          <a:p>
            <a:pPr algn="l"/>
            <a:r>
              <a:rPr lang="en-US" sz="2400" dirty="0" smtClean="0"/>
              <a:t>   </a:t>
            </a:r>
            <a:r>
              <a:rPr lang="en-US" sz="2400" dirty="0" smtClean="0">
                <a:solidFill>
                  <a:schemeClr val="tx1"/>
                </a:solidFill>
              </a:rPr>
              <a:t>evidence at the scene, and dynamics of the collision.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752600"/>
            <a:ext cx="8001000" cy="4524315"/>
          </a:xfrm>
          <a:prstGeom prst="rect">
            <a:avLst/>
          </a:prstGeom>
          <a:noFill/>
        </p:spPr>
        <p:txBody>
          <a:bodyPr wrap="square" rtlCol="0">
            <a:spAutoFit/>
          </a:bodyPr>
          <a:lstStyle/>
          <a:p>
            <a:r>
              <a:rPr lang="en-US" sz="2400" dirty="0" smtClean="0"/>
              <a:t>Good communication with the DRE prior to the DREs’ investigation of any drivers</a:t>
            </a:r>
          </a:p>
          <a:p>
            <a:pPr>
              <a:buFontTx/>
              <a:buChar char="-"/>
            </a:pPr>
            <a:endParaRPr lang="en-US" sz="2400" dirty="0" smtClean="0"/>
          </a:p>
          <a:p>
            <a:r>
              <a:rPr lang="en-US" sz="2400" dirty="0" smtClean="0"/>
              <a:t>                </a:t>
            </a:r>
            <a:r>
              <a:rPr lang="en-US" sz="2400" u="sng" dirty="0" smtClean="0"/>
              <a:t>Description of the events of the collision</a:t>
            </a:r>
          </a:p>
          <a:p>
            <a:r>
              <a:rPr lang="en-US" sz="2400" dirty="0" smtClean="0"/>
              <a:t>	   -  slow response</a:t>
            </a:r>
          </a:p>
          <a:p>
            <a:r>
              <a:rPr lang="en-US" sz="2400" dirty="0" smtClean="0"/>
              <a:t>	   -  no response</a:t>
            </a:r>
          </a:p>
          <a:p>
            <a:r>
              <a:rPr lang="en-US" sz="2400" dirty="0" smtClean="0"/>
              <a:t>	   -  erratic/manic driving</a:t>
            </a:r>
          </a:p>
          <a:p>
            <a:r>
              <a:rPr lang="en-US" sz="2400" dirty="0" smtClean="0"/>
              <a:t>	   -  high speed/slow speed collision</a:t>
            </a:r>
          </a:p>
          <a:p>
            <a:r>
              <a:rPr lang="en-US" sz="2400" dirty="0" smtClean="0"/>
              <a:t>	   -  behavior after the collision</a:t>
            </a:r>
          </a:p>
          <a:p>
            <a:r>
              <a:rPr lang="en-US" sz="2400" dirty="0" smtClean="0"/>
              <a:t>	   -  any indicators of drugs or alcohol in the car</a:t>
            </a:r>
          </a:p>
          <a:p>
            <a:r>
              <a:rPr lang="en-US" sz="2400" dirty="0" smtClean="0"/>
              <a:t>	   -  i.e. drug paraphernalia, alcohol 			                       	      containers, </a:t>
            </a:r>
            <a:r>
              <a:rPr lang="en-US" sz="2400" dirty="0" err="1" smtClean="0"/>
              <a:t>ect</a:t>
            </a:r>
            <a:r>
              <a:rPr lang="en-US" sz="2400" dirty="0" smtClean="0"/>
              <a:t>.  </a:t>
            </a:r>
            <a:endParaRPr lang="en-US" sz="2400" dirty="0"/>
          </a:p>
        </p:txBody>
      </p:sp>
      <p:sp>
        <p:nvSpPr>
          <p:cNvPr id="5" name="Title 4"/>
          <p:cNvSpPr>
            <a:spLocks noGrp="1"/>
          </p:cNvSpPr>
          <p:nvPr>
            <p:ph type="title"/>
          </p:nvPr>
        </p:nvSpPr>
        <p:spPr>
          <a:xfrm>
            <a:off x="457200" y="0"/>
            <a:ext cx="8229600" cy="1981200"/>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Investigator’s Responsibility</a:t>
            </a:r>
            <a:br>
              <a:rPr lang="en-US" sz="4800" dirty="0" smtClean="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Pursuit/Assault collision</a:t>
            </a:r>
            <a:endParaRPr lang="en-US" sz="2800" dirty="0"/>
          </a:p>
        </p:txBody>
      </p:sp>
      <p:pic>
        <p:nvPicPr>
          <p:cNvPr id="5" name="Content Placeholder 4" descr="P5210110.JPG"/>
          <p:cNvPicPr>
            <a:picLocks noGrp="1" noChangeAspect="1"/>
          </p:cNvPicPr>
          <p:nvPr>
            <p:ph sz="half" idx="1"/>
          </p:nvPr>
        </p:nvPicPr>
        <p:blipFill>
          <a:blip r:embed="rId3" cstate="print"/>
          <a:stretch>
            <a:fillRect/>
          </a:stretch>
        </p:blipFill>
        <p:spPr>
          <a:xfrm>
            <a:off x="457200" y="2394744"/>
            <a:ext cx="4038600" cy="3028950"/>
          </a:xfrm>
        </p:spPr>
      </p:pic>
      <p:pic>
        <p:nvPicPr>
          <p:cNvPr id="6" name="Content Placeholder 5" descr="P5210116.JPG"/>
          <p:cNvPicPr>
            <a:picLocks noGrp="1" noChangeAspect="1"/>
          </p:cNvPicPr>
          <p:nvPr>
            <p:ph sz="half" idx="2"/>
          </p:nvPr>
        </p:nvPicPr>
        <p:blipFill>
          <a:blip r:embed="rId4" cstate="print"/>
          <a:stretch>
            <a:fillRect/>
          </a:stretch>
        </p:blipFill>
        <p:spPr>
          <a:xfrm>
            <a:off x="4648200" y="2394744"/>
            <a:ext cx="4038600" cy="302895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524000"/>
            <a:ext cx="8229600" cy="4893647"/>
          </a:xfrm>
          <a:prstGeom prst="rect">
            <a:avLst/>
          </a:prstGeom>
          <a:noFill/>
        </p:spPr>
        <p:txBody>
          <a:bodyPr wrap="square" rtlCol="0">
            <a:spAutoFit/>
          </a:bodyPr>
          <a:lstStyle/>
          <a:p>
            <a:pPr>
              <a:buClr>
                <a:srgbClr val="92D050"/>
              </a:buClr>
              <a:buFont typeface="Arial" pitchFamily="34" charset="0"/>
              <a:buChar char="•"/>
            </a:pPr>
            <a:r>
              <a:rPr lang="en-US" sz="2400" dirty="0" smtClean="0"/>
              <a:t> Evaluate the suspect driver </a:t>
            </a:r>
          </a:p>
          <a:p>
            <a:pPr>
              <a:buClr>
                <a:srgbClr val="92D050"/>
              </a:buClr>
              <a:buFontTx/>
              <a:buChar char="-"/>
            </a:pPr>
            <a:endParaRPr lang="en-US" sz="2400" dirty="0" smtClean="0"/>
          </a:p>
          <a:p>
            <a:pPr>
              <a:buClr>
                <a:srgbClr val="92D050"/>
              </a:buClr>
              <a:buFont typeface="Arial" pitchFamily="34" charset="0"/>
              <a:buChar char="•"/>
            </a:pPr>
            <a:r>
              <a:rPr lang="en-US" sz="2400" dirty="0" smtClean="0"/>
              <a:t> Evaluate all surviving drivers</a:t>
            </a:r>
          </a:p>
          <a:p>
            <a:pPr>
              <a:buClr>
                <a:srgbClr val="92D050"/>
              </a:buClr>
              <a:buFontTx/>
              <a:buChar char="-"/>
            </a:pPr>
            <a:endParaRPr lang="en-US" sz="2400" dirty="0" smtClean="0"/>
          </a:p>
          <a:p>
            <a:pPr>
              <a:buClr>
                <a:srgbClr val="92D050"/>
              </a:buClr>
              <a:buFont typeface="Arial" pitchFamily="34" charset="0"/>
              <a:buChar char="•"/>
            </a:pPr>
            <a:r>
              <a:rPr lang="en-US" sz="2400" dirty="0" smtClean="0"/>
              <a:t> Advise investigators of their observations</a:t>
            </a:r>
          </a:p>
          <a:p>
            <a:pPr>
              <a:buClr>
                <a:srgbClr val="92D050"/>
              </a:buClr>
              <a:buFont typeface="Arial" pitchFamily="34" charset="0"/>
              <a:buChar char="•"/>
            </a:pPr>
            <a:endParaRPr lang="en-US" sz="2400" dirty="0" smtClean="0"/>
          </a:p>
          <a:p>
            <a:pPr>
              <a:buClr>
                <a:srgbClr val="92D050"/>
              </a:buClr>
              <a:buFont typeface="Arial" pitchFamily="34" charset="0"/>
              <a:buChar char="•"/>
            </a:pPr>
            <a:r>
              <a:rPr lang="en-US" sz="2400" dirty="0" smtClean="0"/>
              <a:t> Write a detailed report;  regardless of findings</a:t>
            </a:r>
          </a:p>
          <a:p>
            <a:pPr>
              <a:buClr>
                <a:srgbClr val="92D050"/>
              </a:buClr>
              <a:buFont typeface="Arial" pitchFamily="34" charset="0"/>
              <a:buChar char="•"/>
            </a:pPr>
            <a:endParaRPr lang="en-US" sz="2400" dirty="0" smtClean="0"/>
          </a:p>
          <a:p>
            <a:pPr>
              <a:buClr>
                <a:srgbClr val="92D050"/>
              </a:buClr>
              <a:buFont typeface="Arial" pitchFamily="34" charset="0"/>
              <a:buChar char="•"/>
            </a:pPr>
            <a:r>
              <a:rPr lang="en-US" sz="2400" dirty="0" smtClean="0"/>
              <a:t> Include a DRE evaluation form</a:t>
            </a:r>
          </a:p>
          <a:p>
            <a:pPr lvl="1">
              <a:buClr>
                <a:srgbClr val="C00000"/>
              </a:buClr>
              <a:buFont typeface="Arial" pitchFamily="34" charset="0"/>
              <a:buChar char="•"/>
            </a:pPr>
            <a:r>
              <a:rPr lang="en-US" sz="2400" dirty="0" smtClean="0"/>
              <a:t>Only if all 12 steps completed.  If unable to complete   </a:t>
            </a:r>
          </a:p>
          <a:p>
            <a:pPr lvl="1">
              <a:buClr>
                <a:srgbClr val="C00000"/>
              </a:buClr>
            </a:pPr>
            <a:r>
              <a:rPr lang="en-US" sz="2400" dirty="0" smtClean="0"/>
              <a:t>  the 12 steps then the evaluation form is not   </a:t>
            </a:r>
          </a:p>
          <a:p>
            <a:pPr lvl="1">
              <a:buClr>
                <a:srgbClr val="C00000"/>
              </a:buClr>
            </a:pPr>
            <a:r>
              <a:rPr lang="en-US" sz="2400" dirty="0" smtClean="0"/>
              <a:t>  necessary</a:t>
            </a:r>
          </a:p>
          <a:p>
            <a:pPr lvl="1">
              <a:buFont typeface="Arial" pitchFamily="34" charset="0"/>
              <a:buChar char="•"/>
            </a:pPr>
            <a:endParaRPr lang="en-US" sz="2400" dirty="0"/>
          </a:p>
        </p:txBody>
      </p:sp>
      <p:sp>
        <p:nvSpPr>
          <p:cNvPr id="4" name="Title 3"/>
          <p:cNvSpPr>
            <a:spLocks noGrp="1"/>
          </p:cNvSpPr>
          <p:nvPr>
            <p:ph type="title"/>
          </p:nvPr>
        </p:nvSpPr>
        <p:spPr>
          <a:xfrm>
            <a:off x="457200" y="685800"/>
            <a:ext cx="8229600" cy="710418"/>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400" dirty="0" smtClean="0"/>
              <a:t> DRE’s Responsibility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en-US" dirty="0"/>
          </a:p>
        </p:txBody>
      </p:sp>
      <p:sp>
        <p:nvSpPr>
          <p:cNvPr id="3" name="TextBox 2"/>
          <p:cNvSpPr txBox="1"/>
          <p:nvPr/>
        </p:nvSpPr>
        <p:spPr>
          <a:xfrm>
            <a:off x="381000" y="1828800"/>
            <a:ext cx="8382000" cy="4832092"/>
          </a:xfrm>
          <a:prstGeom prst="rect">
            <a:avLst/>
          </a:prstGeom>
          <a:noFill/>
        </p:spPr>
        <p:txBody>
          <a:bodyPr wrap="square" rtlCol="0">
            <a:spAutoFit/>
          </a:bodyPr>
          <a:lstStyle/>
          <a:p>
            <a:pPr>
              <a:buClr>
                <a:srgbClr val="92D050"/>
              </a:buClr>
              <a:buFont typeface="Arial" pitchFamily="34" charset="0"/>
              <a:buChar char="•"/>
            </a:pPr>
            <a:r>
              <a:rPr lang="en-US" dirty="0" smtClean="0"/>
              <a:t>  </a:t>
            </a:r>
            <a:r>
              <a:rPr lang="en-US" sz="2800" dirty="0" smtClean="0"/>
              <a:t>Understand the role of the investigator </a:t>
            </a:r>
          </a:p>
          <a:p>
            <a:pPr>
              <a:buClr>
                <a:srgbClr val="92D050"/>
              </a:buClr>
            </a:pPr>
            <a:endParaRPr lang="en-US" sz="2800" dirty="0" smtClean="0"/>
          </a:p>
          <a:p>
            <a:pPr>
              <a:buClr>
                <a:srgbClr val="92D050"/>
              </a:buClr>
              <a:buFont typeface="Arial" pitchFamily="34" charset="0"/>
              <a:buChar char="•"/>
            </a:pPr>
            <a:r>
              <a:rPr lang="en-US" sz="2800" dirty="0"/>
              <a:t> </a:t>
            </a:r>
            <a:r>
              <a:rPr lang="en-US" sz="2800" dirty="0" smtClean="0"/>
              <a:t>Understand the role of the DRE</a:t>
            </a:r>
          </a:p>
          <a:p>
            <a:pPr>
              <a:buClr>
                <a:srgbClr val="92D050"/>
              </a:buClr>
              <a:buFont typeface="Arial" pitchFamily="34" charset="0"/>
              <a:buChar char="•"/>
            </a:pPr>
            <a:endParaRPr lang="en-US" sz="2800" dirty="0" smtClean="0"/>
          </a:p>
          <a:p>
            <a:pPr>
              <a:buClr>
                <a:srgbClr val="92D050"/>
              </a:buClr>
              <a:buFont typeface="Arial" pitchFamily="34" charset="0"/>
              <a:buChar char="•"/>
            </a:pPr>
            <a:r>
              <a:rPr lang="en-US" sz="2800" dirty="0" smtClean="0"/>
              <a:t> How the DRE affects the investigation</a:t>
            </a:r>
          </a:p>
          <a:p>
            <a:pPr>
              <a:buClr>
                <a:srgbClr val="92D050"/>
              </a:buClr>
              <a:buFont typeface="Arial" pitchFamily="34" charset="0"/>
              <a:buChar char="•"/>
            </a:pPr>
            <a:endParaRPr lang="en-US" sz="2800" dirty="0" smtClean="0"/>
          </a:p>
          <a:p>
            <a:pPr>
              <a:buClr>
                <a:srgbClr val="92D050"/>
              </a:buClr>
              <a:buFont typeface="Arial" pitchFamily="34" charset="0"/>
              <a:buChar char="•"/>
            </a:pPr>
            <a:r>
              <a:rPr lang="en-US" sz="2800" dirty="0" smtClean="0"/>
              <a:t> Why a DRE is important in collision investigation</a:t>
            </a:r>
          </a:p>
          <a:p>
            <a:pPr>
              <a:buClr>
                <a:srgbClr val="92D050"/>
              </a:buClr>
              <a:buFont typeface="Arial" pitchFamily="34" charset="0"/>
              <a:buChar char="•"/>
            </a:pPr>
            <a:endParaRPr lang="en-US" sz="2800" dirty="0" smtClean="0"/>
          </a:p>
          <a:p>
            <a:pPr>
              <a:buClr>
                <a:srgbClr val="92D050"/>
              </a:buClr>
              <a:buFont typeface="Arial" pitchFamily="34" charset="0"/>
              <a:buChar char="•"/>
            </a:pPr>
            <a:r>
              <a:rPr lang="en-US" sz="2800" dirty="0" smtClean="0"/>
              <a:t> What investigators need in a report from a DRE</a:t>
            </a:r>
          </a:p>
          <a:p>
            <a:endParaRPr lang="en-US" sz="2800" dirty="0" smtClean="0"/>
          </a:p>
          <a:p>
            <a:pPr>
              <a:buFont typeface="Arial" pitchFamily="34" charset="0"/>
              <a:buChar char="•"/>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Don’t Do Drugs</a:t>
            </a:r>
            <a:endParaRPr lang="en-US" sz="4000" dirty="0"/>
          </a:p>
        </p:txBody>
      </p:sp>
      <p:pic>
        <p:nvPicPr>
          <p:cNvPr id="5" name="Content Placeholder 4" descr="P1010011.JPG"/>
          <p:cNvPicPr>
            <a:picLocks noGrp="1" noChangeAspect="1"/>
          </p:cNvPicPr>
          <p:nvPr>
            <p:ph sz="half" idx="1"/>
          </p:nvPr>
        </p:nvPicPr>
        <p:blipFill>
          <a:blip r:embed="rId3" cstate="print"/>
          <a:stretch>
            <a:fillRect/>
          </a:stretch>
        </p:blipFill>
        <p:spPr>
          <a:xfrm>
            <a:off x="457200" y="2394744"/>
            <a:ext cx="4038600" cy="3028950"/>
          </a:xfrm>
        </p:spPr>
      </p:pic>
      <p:pic>
        <p:nvPicPr>
          <p:cNvPr id="6" name="Content Placeholder 5" descr="don't do drugs.jpg"/>
          <p:cNvPicPr>
            <a:picLocks noGrp="1" noChangeAspect="1"/>
          </p:cNvPicPr>
          <p:nvPr>
            <p:ph sz="half" idx="2"/>
          </p:nvPr>
        </p:nvPicPr>
        <p:blipFill>
          <a:blip r:embed="rId4" cstate="print"/>
          <a:stretch>
            <a:fillRect/>
          </a:stretch>
        </p:blipFill>
        <p:spPr>
          <a:xfrm>
            <a:off x="4648200" y="2393895"/>
            <a:ext cx="4038600" cy="303064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33400"/>
            <a:ext cx="6629400" cy="954107"/>
          </a:xfrm>
          <a:prstGeom prst="rect">
            <a:avLst/>
          </a:prstGeom>
          <a:noFill/>
        </p:spPr>
        <p:txBody>
          <a:bodyPr wrap="square" rtlCol="0">
            <a:spAutoFit/>
          </a:bodyPr>
          <a:lstStyle/>
          <a:p>
            <a:pPr algn="ctr"/>
            <a:r>
              <a:rPr lang="en-US" sz="2800" dirty="0" smtClean="0">
                <a:solidFill>
                  <a:schemeClr val="tx2">
                    <a:lumMod val="90000"/>
                  </a:schemeClr>
                </a:solidFill>
              </a:rPr>
              <a:t>Types of Evaluations in Felony or Fatality Collisions</a:t>
            </a:r>
            <a:endParaRPr lang="en-US" sz="2800" dirty="0">
              <a:solidFill>
                <a:schemeClr val="tx2">
                  <a:lumMod val="90000"/>
                </a:schemeClr>
              </a:solidFill>
            </a:endParaRPr>
          </a:p>
        </p:txBody>
      </p:sp>
      <p:sp>
        <p:nvSpPr>
          <p:cNvPr id="4" name="TextBox 3"/>
          <p:cNvSpPr txBox="1"/>
          <p:nvPr/>
        </p:nvSpPr>
        <p:spPr>
          <a:xfrm>
            <a:off x="457200" y="1676400"/>
            <a:ext cx="8077200" cy="4093428"/>
          </a:xfrm>
          <a:prstGeom prst="rect">
            <a:avLst/>
          </a:prstGeom>
          <a:noFill/>
        </p:spPr>
        <p:txBody>
          <a:bodyPr wrap="square" rtlCol="0">
            <a:spAutoFit/>
          </a:bodyPr>
          <a:lstStyle/>
          <a:p>
            <a:pPr>
              <a:buClr>
                <a:srgbClr val="92D050"/>
              </a:buClr>
              <a:buFont typeface="Arial" pitchFamily="34" charset="0"/>
              <a:buChar char="•"/>
            </a:pPr>
            <a:r>
              <a:rPr lang="en-US" dirty="0" smtClean="0"/>
              <a:t>  </a:t>
            </a:r>
            <a:r>
              <a:rPr lang="en-US" sz="2000" dirty="0" smtClean="0"/>
              <a:t>Full evaluation whenever possible</a:t>
            </a:r>
          </a:p>
          <a:p>
            <a:pPr>
              <a:buClr>
                <a:srgbClr val="92D050"/>
              </a:buClr>
              <a:buFont typeface="Arial" pitchFamily="34" charset="0"/>
              <a:buChar char="•"/>
            </a:pPr>
            <a:endParaRPr lang="en-US" sz="2000" dirty="0" smtClean="0"/>
          </a:p>
          <a:p>
            <a:pPr>
              <a:buClr>
                <a:srgbClr val="92D050"/>
              </a:buClr>
              <a:buFont typeface="Arial" pitchFamily="34" charset="0"/>
              <a:buChar char="•"/>
            </a:pPr>
            <a:r>
              <a:rPr lang="en-US" sz="2000" dirty="0" smtClean="0"/>
              <a:t> If injured or at the hospital</a:t>
            </a:r>
          </a:p>
          <a:p>
            <a:pPr lvl="1">
              <a:buClr>
                <a:srgbClr val="C00000"/>
              </a:buClr>
              <a:buFont typeface="Arial" pitchFamily="34" charset="0"/>
              <a:buChar char="•"/>
            </a:pPr>
            <a:r>
              <a:rPr lang="en-US" sz="2000" dirty="0" smtClean="0"/>
              <a:t>  confirm identity</a:t>
            </a:r>
          </a:p>
          <a:p>
            <a:pPr lvl="1">
              <a:buClr>
                <a:srgbClr val="C00000"/>
              </a:buClr>
              <a:buFont typeface="Arial" pitchFamily="34" charset="0"/>
              <a:buChar char="•"/>
            </a:pPr>
            <a:r>
              <a:rPr lang="en-US" sz="2000" dirty="0" smtClean="0"/>
              <a:t>  suspect information</a:t>
            </a:r>
          </a:p>
          <a:p>
            <a:pPr lvl="1">
              <a:buClr>
                <a:srgbClr val="C00000"/>
              </a:buClr>
              <a:buFont typeface="Arial" pitchFamily="34" charset="0"/>
              <a:buChar char="•"/>
            </a:pPr>
            <a:r>
              <a:rPr lang="en-US" sz="2000" dirty="0" smtClean="0"/>
              <a:t>  preliminary investigation</a:t>
            </a:r>
          </a:p>
          <a:p>
            <a:pPr lvl="1">
              <a:buClr>
                <a:srgbClr val="C00000"/>
              </a:buClr>
              <a:buFont typeface="Arial" pitchFamily="34" charset="0"/>
              <a:buChar char="•"/>
            </a:pPr>
            <a:r>
              <a:rPr lang="en-US" sz="2000" dirty="0" smtClean="0"/>
              <a:t>  eye examination</a:t>
            </a:r>
          </a:p>
          <a:p>
            <a:pPr lvl="1">
              <a:buClr>
                <a:srgbClr val="C00000"/>
              </a:buClr>
              <a:buFont typeface="Arial" pitchFamily="34" charset="0"/>
              <a:buChar char="•"/>
            </a:pPr>
            <a:r>
              <a:rPr lang="en-US" sz="2000" dirty="0" smtClean="0"/>
              <a:t>  vitals</a:t>
            </a:r>
          </a:p>
          <a:p>
            <a:pPr lvl="1">
              <a:buClr>
                <a:srgbClr val="C00000"/>
              </a:buClr>
              <a:buFont typeface="Arial" pitchFamily="34" charset="0"/>
              <a:buChar char="•"/>
            </a:pPr>
            <a:r>
              <a:rPr lang="en-US" sz="2000" dirty="0" smtClean="0"/>
              <a:t>  opinion</a:t>
            </a:r>
          </a:p>
          <a:p>
            <a:pPr lvl="1">
              <a:buClr>
                <a:srgbClr val="C00000"/>
              </a:buClr>
            </a:pPr>
            <a:r>
              <a:rPr lang="en-US" sz="2000" dirty="0" smtClean="0"/>
              <a:t>    </a:t>
            </a:r>
          </a:p>
          <a:p>
            <a:pPr lvl="1">
              <a:buClr>
                <a:srgbClr val="92D050"/>
              </a:buClr>
            </a:pPr>
            <a:r>
              <a:rPr lang="en-US" sz="2000" dirty="0" smtClean="0"/>
              <a:t>* If there is a refusal then write a detailed report of the observations you made during the contact.  Contact the lead investigator.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24000"/>
            <a:ext cx="7239000" cy="4154984"/>
          </a:xfrm>
          <a:prstGeom prst="rect">
            <a:avLst/>
          </a:prstGeom>
          <a:noFill/>
        </p:spPr>
        <p:txBody>
          <a:bodyPr wrap="square" rtlCol="0">
            <a:spAutoFit/>
          </a:bodyPr>
          <a:lstStyle/>
          <a:p>
            <a:r>
              <a:rPr lang="en-US" sz="2400" u="sng" dirty="0" smtClean="0"/>
              <a:t>Explain in detail why</a:t>
            </a:r>
          </a:p>
          <a:p>
            <a:r>
              <a:rPr lang="en-US" sz="2400" dirty="0" smtClean="0"/>
              <a:t>   - Too injured</a:t>
            </a:r>
          </a:p>
          <a:p>
            <a:r>
              <a:rPr lang="en-US" sz="2400" dirty="0" smtClean="0"/>
              <a:t>   -  Medical treatment</a:t>
            </a:r>
          </a:p>
          <a:p>
            <a:r>
              <a:rPr lang="en-US" sz="2400" dirty="0" smtClean="0"/>
              <a:t>   -  Time lapse (blood dirty from treatment, drug        	effects are diminished)</a:t>
            </a:r>
          </a:p>
          <a:p>
            <a:endParaRPr lang="en-US" sz="2400" dirty="0" smtClean="0"/>
          </a:p>
          <a:p>
            <a:pPr>
              <a:buClr>
                <a:srgbClr val="92D050"/>
              </a:buClr>
              <a:buFont typeface="Arial" charset="0"/>
              <a:buChar char="•"/>
            </a:pPr>
            <a:r>
              <a:rPr lang="en-US" sz="2400" dirty="0" smtClean="0"/>
              <a:t> Write a detailed report as to why an evaluation </a:t>
            </a:r>
          </a:p>
          <a:p>
            <a:pPr>
              <a:buClr>
                <a:srgbClr val="92D050"/>
              </a:buClr>
            </a:pPr>
            <a:r>
              <a:rPr lang="en-US" sz="2400" dirty="0" smtClean="0"/>
              <a:t>  cannot be done and explain the observation you  </a:t>
            </a:r>
          </a:p>
          <a:p>
            <a:pPr>
              <a:buClr>
                <a:srgbClr val="92D050"/>
              </a:buClr>
            </a:pPr>
            <a:r>
              <a:rPr lang="en-US" sz="2400" dirty="0" smtClean="0"/>
              <a:t>  made during the contact</a:t>
            </a:r>
          </a:p>
          <a:p>
            <a:endParaRPr lang="en-US" sz="2400" dirty="0" smtClean="0"/>
          </a:p>
          <a:p>
            <a:endParaRPr lang="en-US" sz="2400" dirty="0"/>
          </a:p>
        </p:txBody>
      </p:sp>
      <p:sp>
        <p:nvSpPr>
          <p:cNvPr id="4" name="Title 3"/>
          <p:cNvSpPr>
            <a:spLocks noGrp="1"/>
          </p:cNvSpPr>
          <p:nvPr>
            <p:ph type="title"/>
          </p:nvPr>
        </p:nvSpPr>
        <p:spPr>
          <a:xfrm>
            <a:off x="457200" y="253218"/>
            <a:ext cx="8229600" cy="1499382"/>
          </a:xfrm>
        </p:spPr>
        <p:txBody>
          <a:bodyPr>
            <a:normAutofit/>
          </a:bodyPr>
          <a:lstStyle/>
          <a:p>
            <a:pPr algn="ctr"/>
            <a:r>
              <a:rPr lang="en-US" sz="3600" dirty="0" smtClean="0">
                <a:effectLst>
                  <a:outerShdw blurRad="38100" dist="38100" dir="2700000" algn="tl">
                    <a:srgbClr val="000000">
                      <a:alpha val="43137"/>
                    </a:srgbClr>
                  </a:outerShdw>
                </a:effectLst>
              </a:rPr>
              <a:t>When Evaluations Cannot Be Done</a:t>
            </a:r>
            <a:r>
              <a:rPr lang="en-US" sz="4800" dirty="0" smtClean="0"/>
              <a:t/>
            </a:r>
            <a:br>
              <a:rPr lang="en-US" sz="4800" dirty="0" smtClean="0"/>
            </a:b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5638800" cy="1754326"/>
          </a:xfrm>
          <a:prstGeom prst="rect">
            <a:avLst/>
          </a:prstGeom>
          <a:noFill/>
        </p:spPr>
        <p:txBody>
          <a:bodyPr wrap="square" rtlCol="0">
            <a:spAutoFit/>
          </a:bodyPr>
          <a:lstStyle/>
          <a:p>
            <a:pPr algn="ctr"/>
            <a:r>
              <a:rPr lang="en-US" sz="3600" dirty="0" smtClean="0"/>
              <a:t>“It Is My Opinion As A Drug Recognition Expert That…..”</a:t>
            </a:r>
            <a:endParaRPr lang="en-US" sz="3600" dirty="0"/>
          </a:p>
        </p:txBody>
      </p:sp>
      <p:sp>
        <p:nvSpPr>
          <p:cNvPr id="3" name="TextBox 2"/>
          <p:cNvSpPr txBox="1"/>
          <p:nvPr/>
        </p:nvSpPr>
        <p:spPr>
          <a:xfrm>
            <a:off x="304800" y="1981200"/>
            <a:ext cx="8458200" cy="6032421"/>
          </a:xfrm>
          <a:prstGeom prst="rect">
            <a:avLst/>
          </a:prstGeom>
          <a:noFill/>
        </p:spPr>
        <p:txBody>
          <a:bodyPr wrap="square" rtlCol="0">
            <a:spAutoFit/>
          </a:bodyPr>
          <a:lstStyle/>
          <a:p>
            <a:endParaRPr lang="en-US" dirty="0" smtClean="0"/>
          </a:p>
          <a:p>
            <a:endParaRPr lang="en-US" dirty="0" smtClean="0"/>
          </a:p>
          <a:p>
            <a:pPr>
              <a:buClr>
                <a:srgbClr val="92D050"/>
              </a:buClr>
              <a:buFont typeface="Arial" pitchFamily="34" charset="0"/>
              <a:buChar char="•"/>
            </a:pPr>
            <a:r>
              <a:rPr lang="en-US" sz="2800" dirty="0" smtClean="0"/>
              <a:t> DREs have the authority to have an opinion of   </a:t>
            </a:r>
          </a:p>
          <a:p>
            <a:pPr>
              <a:buClr>
                <a:srgbClr val="92D050"/>
              </a:buClr>
            </a:pPr>
            <a:r>
              <a:rPr lang="en-US" sz="2800" dirty="0" smtClean="0"/>
              <a:t>  impairment </a:t>
            </a:r>
          </a:p>
          <a:p>
            <a:pPr>
              <a:buClr>
                <a:srgbClr val="92D050"/>
              </a:buClr>
              <a:buFont typeface="Arial" pitchFamily="34" charset="0"/>
              <a:buChar char="•"/>
            </a:pPr>
            <a:endParaRPr lang="en-US" sz="2800" dirty="0" smtClean="0"/>
          </a:p>
          <a:p>
            <a:pPr>
              <a:buClr>
                <a:srgbClr val="92D050"/>
              </a:buClr>
              <a:buFont typeface="Arial" pitchFamily="34" charset="0"/>
              <a:buChar char="•"/>
            </a:pPr>
            <a:r>
              <a:rPr lang="en-US" sz="2800" dirty="0" smtClean="0"/>
              <a:t> DRE’s can give an expert opinion of why this is </a:t>
            </a:r>
          </a:p>
          <a:p>
            <a:pPr>
              <a:buClr>
                <a:srgbClr val="92D050"/>
              </a:buClr>
            </a:pPr>
            <a:r>
              <a:rPr lang="en-US" sz="2800" dirty="0" smtClean="0"/>
              <a:t>  their conclusion.</a:t>
            </a:r>
          </a:p>
          <a:p>
            <a:pPr>
              <a:buClr>
                <a:srgbClr val="92D050"/>
              </a:buClr>
              <a:buFont typeface="Arial" pitchFamily="34" charset="0"/>
              <a:buChar char="•"/>
            </a:pPr>
            <a:endParaRPr lang="en-US" sz="2800" dirty="0" smtClean="0"/>
          </a:p>
          <a:p>
            <a:pPr>
              <a:buClr>
                <a:srgbClr val="92D050"/>
              </a:buClr>
              <a:buFont typeface="Arial" pitchFamily="34" charset="0"/>
              <a:buChar char="•"/>
            </a:pPr>
            <a:r>
              <a:rPr lang="en-US" sz="2800" dirty="0" smtClean="0"/>
              <a:t>  DRE’s opinions can be tied to why it is consistent </a:t>
            </a:r>
          </a:p>
          <a:p>
            <a:pPr>
              <a:buClr>
                <a:srgbClr val="92D050"/>
              </a:buClr>
            </a:pPr>
            <a:r>
              <a:rPr lang="en-US" sz="2800" dirty="0" smtClean="0"/>
              <a:t>   with the dynamics of the collision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50179" name="Picture 3"/>
          <p:cNvPicPr>
            <a:picLocks noChangeAspect="1" noChangeArrowheads="1"/>
          </p:cNvPicPr>
          <p:nvPr/>
        </p:nvPicPr>
        <p:blipFill>
          <a:blip r:embed="rId3" cstate="print"/>
          <a:srcRect/>
          <a:stretch>
            <a:fillRect/>
          </a:stretch>
        </p:blipFill>
        <p:spPr bwMode="auto">
          <a:xfrm>
            <a:off x="6248400" y="685800"/>
            <a:ext cx="2590800" cy="19137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533400"/>
            <a:ext cx="6477000" cy="1077218"/>
          </a:xfrm>
          <a:prstGeom prst="rect">
            <a:avLst/>
          </a:prstGeom>
          <a:noFill/>
        </p:spPr>
        <p:txBody>
          <a:bodyPr wrap="square" rtlCol="0">
            <a:spAutoFit/>
          </a:bodyPr>
          <a:lstStyle/>
          <a:p>
            <a:pPr algn="ctr"/>
            <a:r>
              <a:rPr lang="en-US" sz="3200" dirty="0" smtClean="0">
                <a:solidFill>
                  <a:schemeClr val="tx2">
                    <a:lumMod val="90000"/>
                  </a:schemeClr>
                </a:solidFill>
              </a:rPr>
              <a:t>DRE Evaluation Finding</a:t>
            </a:r>
          </a:p>
          <a:p>
            <a:pPr algn="ctr"/>
            <a:r>
              <a:rPr lang="en-US" sz="3200" dirty="0" smtClean="0">
                <a:solidFill>
                  <a:schemeClr val="tx2">
                    <a:lumMod val="90000"/>
                  </a:schemeClr>
                </a:solidFill>
              </a:rPr>
              <a:t> “Not </a:t>
            </a:r>
            <a:r>
              <a:rPr lang="en-US" sz="3200" dirty="0" smtClean="0">
                <a:solidFill>
                  <a:schemeClr val="tx2">
                    <a:lumMod val="90000"/>
                  </a:schemeClr>
                </a:solidFill>
              </a:rPr>
              <a:t>Impaired”</a:t>
            </a:r>
            <a:r>
              <a:rPr lang="en-US" sz="3200" dirty="0" smtClean="0"/>
              <a:t>  </a:t>
            </a:r>
            <a:endParaRPr lang="en-US" sz="3200" dirty="0" smtClean="0"/>
          </a:p>
        </p:txBody>
      </p:sp>
      <p:sp>
        <p:nvSpPr>
          <p:cNvPr id="3" name="TextBox 2"/>
          <p:cNvSpPr txBox="1"/>
          <p:nvPr/>
        </p:nvSpPr>
        <p:spPr>
          <a:xfrm>
            <a:off x="381000" y="1600200"/>
            <a:ext cx="5638800" cy="3477875"/>
          </a:xfrm>
          <a:prstGeom prst="rect">
            <a:avLst/>
          </a:prstGeom>
          <a:noFill/>
        </p:spPr>
        <p:txBody>
          <a:bodyPr wrap="square" rtlCol="0">
            <a:spAutoFit/>
          </a:bodyPr>
          <a:lstStyle/>
          <a:p>
            <a:r>
              <a:rPr lang="en-US" sz="2000" u="sng" dirty="0" smtClean="0"/>
              <a:t>Explain your conclusion</a:t>
            </a:r>
          </a:p>
          <a:p>
            <a:endParaRPr lang="en-US" sz="2000" dirty="0" smtClean="0"/>
          </a:p>
          <a:p>
            <a:pPr>
              <a:buClr>
                <a:srgbClr val="92D050"/>
              </a:buClr>
              <a:buFont typeface="Arial" pitchFamily="34" charset="0"/>
              <a:buChar char="•"/>
            </a:pPr>
            <a:r>
              <a:rPr lang="en-US" sz="2000" dirty="0" smtClean="0"/>
              <a:t>  Because they’re not impaired? </a:t>
            </a:r>
          </a:p>
          <a:p>
            <a:pPr>
              <a:buClr>
                <a:srgbClr val="92D050"/>
              </a:buClr>
              <a:buFont typeface="Arial" pitchFamily="34" charset="0"/>
              <a:buChar char="•"/>
            </a:pPr>
            <a:endParaRPr lang="en-US" sz="2000" dirty="0" smtClean="0"/>
          </a:p>
          <a:p>
            <a:pPr>
              <a:buClr>
                <a:srgbClr val="92D050"/>
              </a:buClr>
              <a:buFont typeface="Arial" pitchFamily="34" charset="0"/>
              <a:buChar char="•"/>
            </a:pPr>
            <a:r>
              <a:rPr lang="en-US" sz="2000" dirty="0" smtClean="0"/>
              <a:t>  Because you cannot do </a:t>
            </a:r>
            <a:r>
              <a:rPr lang="en-US" sz="2000" dirty="0" smtClean="0"/>
              <a:t>a sufficient </a:t>
            </a:r>
          </a:p>
          <a:p>
            <a:pPr>
              <a:buClr>
                <a:srgbClr val="92D050"/>
              </a:buClr>
            </a:pPr>
            <a:r>
              <a:rPr lang="en-US" sz="2000" dirty="0" smtClean="0"/>
              <a:t> </a:t>
            </a:r>
            <a:r>
              <a:rPr lang="en-US" sz="2000" dirty="0" smtClean="0"/>
              <a:t>  </a:t>
            </a:r>
            <a:r>
              <a:rPr lang="en-US" sz="2000" dirty="0" smtClean="0"/>
              <a:t>evaluation to </a:t>
            </a:r>
            <a:r>
              <a:rPr lang="en-US" sz="2000" dirty="0" smtClean="0"/>
              <a:t>make judgment?</a:t>
            </a:r>
          </a:p>
          <a:p>
            <a:pPr>
              <a:buClr>
                <a:srgbClr val="92D050"/>
              </a:buClr>
              <a:buFont typeface="Arial" pitchFamily="34" charset="0"/>
              <a:buChar char="•"/>
            </a:pPr>
            <a:endParaRPr lang="en-US" sz="2000" dirty="0" smtClean="0"/>
          </a:p>
          <a:p>
            <a:pPr>
              <a:buClr>
                <a:srgbClr val="92D050"/>
              </a:buClr>
              <a:buFont typeface="Arial" pitchFamily="34" charset="0"/>
              <a:buChar char="•"/>
            </a:pPr>
            <a:r>
              <a:rPr lang="en-US" sz="2000" dirty="0" smtClean="0"/>
              <a:t>  Because of time lapse?</a:t>
            </a:r>
          </a:p>
          <a:p>
            <a:pPr>
              <a:buClr>
                <a:srgbClr val="92D050"/>
              </a:buClr>
              <a:buFont typeface="Arial" pitchFamily="34" charset="0"/>
              <a:buChar char="•"/>
            </a:pPr>
            <a:endParaRPr lang="en-US" sz="2000" dirty="0" smtClean="0"/>
          </a:p>
          <a:p>
            <a:pPr>
              <a:buClr>
                <a:srgbClr val="92D050"/>
              </a:buClr>
              <a:buFont typeface="Arial" pitchFamily="34" charset="0"/>
              <a:buChar char="•"/>
            </a:pPr>
            <a:r>
              <a:rPr lang="en-US" sz="2000" dirty="0" smtClean="0"/>
              <a:t>  Because medicine was administered by </a:t>
            </a:r>
          </a:p>
          <a:p>
            <a:pPr>
              <a:buClr>
                <a:srgbClr val="92D050"/>
              </a:buClr>
            </a:pPr>
            <a:r>
              <a:rPr lang="en-US" sz="2000" dirty="0" smtClean="0"/>
              <a:t>  </a:t>
            </a:r>
            <a:r>
              <a:rPr lang="en-US" sz="2000" dirty="0" smtClean="0"/>
              <a:t>  </a:t>
            </a:r>
            <a:r>
              <a:rPr lang="en-US" sz="2000" dirty="0" smtClean="0"/>
              <a:t>hospital or medics?</a:t>
            </a:r>
          </a:p>
        </p:txBody>
      </p:sp>
      <p:pic>
        <p:nvPicPr>
          <p:cNvPr id="4" name="Picture 3" descr="130913_bellevue_crash_01_660.jpg"/>
          <p:cNvPicPr>
            <a:picLocks noChangeAspect="1"/>
          </p:cNvPicPr>
          <p:nvPr/>
        </p:nvPicPr>
        <p:blipFill>
          <a:blip r:embed="rId3" cstate="print"/>
          <a:srcRect l="11060" t="33215" b="13588"/>
          <a:stretch>
            <a:fillRect/>
          </a:stretch>
        </p:blipFill>
        <p:spPr>
          <a:xfrm>
            <a:off x="4953000" y="4800600"/>
            <a:ext cx="3676650" cy="1752600"/>
          </a:xfrm>
          <a:prstGeom prst="rect">
            <a:avLst/>
          </a:prstGeom>
        </p:spPr>
      </p:pic>
      <p:pic>
        <p:nvPicPr>
          <p:cNvPr id="5" name="Picture 4" descr="fatal-car-crash-09-12-13.jpg"/>
          <p:cNvPicPr>
            <a:picLocks noChangeAspect="1"/>
          </p:cNvPicPr>
          <p:nvPr/>
        </p:nvPicPr>
        <p:blipFill>
          <a:blip r:embed="rId4" cstate="print"/>
          <a:stretch>
            <a:fillRect/>
          </a:stretch>
        </p:blipFill>
        <p:spPr>
          <a:xfrm>
            <a:off x="4793708" y="1600200"/>
            <a:ext cx="3790854" cy="25146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Car vs. </a:t>
            </a:r>
            <a:r>
              <a:rPr lang="en-US" sz="3600" dirty="0" err="1" smtClean="0"/>
              <a:t>Ped</a:t>
            </a:r>
            <a:r>
              <a:rPr lang="en-US" sz="3600" dirty="0" smtClean="0"/>
              <a:t> Vehicular Homicide</a:t>
            </a:r>
            <a:endParaRPr lang="en-US" sz="3600" dirty="0"/>
          </a:p>
        </p:txBody>
      </p:sp>
      <p:pic>
        <p:nvPicPr>
          <p:cNvPr id="1026" name="Picture 2"/>
          <p:cNvPicPr>
            <a:picLocks noChangeAspect="1" noChangeArrowheads="1"/>
          </p:cNvPicPr>
          <p:nvPr/>
        </p:nvPicPr>
        <p:blipFill>
          <a:blip r:embed="rId3" cstate="print"/>
          <a:srcRect/>
          <a:stretch>
            <a:fillRect/>
          </a:stretch>
        </p:blipFill>
        <p:spPr bwMode="auto">
          <a:xfrm>
            <a:off x="762000" y="1676400"/>
            <a:ext cx="7661189"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a:stretch>
            <a:fillRect/>
          </a:stretch>
        </p:blipFill>
        <p:spPr bwMode="auto">
          <a:xfrm>
            <a:off x="1143000" y="1524000"/>
            <a:ext cx="7199582" cy="4827588"/>
          </a:xfrm>
          <a:prstGeom prst="rect">
            <a:avLst/>
          </a:prstGeom>
          <a:noFill/>
          <a:ln w="9525">
            <a:noFill/>
            <a:miter lim="800000"/>
            <a:headEnd/>
            <a:tailEnd/>
          </a:ln>
          <a:effectLst/>
        </p:spPr>
      </p:pic>
      <p:sp>
        <p:nvSpPr>
          <p:cNvPr id="3" name="TextBox 2"/>
          <p:cNvSpPr txBox="1"/>
          <p:nvPr/>
        </p:nvSpPr>
        <p:spPr>
          <a:xfrm>
            <a:off x="1371600" y="533400"/>
            <a:ext cx="5943600" cy="830997"/>
          </a:xfrm>
          <a:prstGeom prst="rect">
            <a:avLst/>
          </a:prstGeom>
          <a:noFill/>
        </p:spPr>
        <p:txBody>
          <a:bodyPr wrap="square" rtlCol="0">
            <a:spAutoFit/>
          </a:bodyPr>
          <a:lstStyle/>
          <a:p>
            <a:pPr algn="ctr"/>
            <a:r>
              <a:rPr lang="en-US" sz="2400" dirty="0" smtClean="0"/>
              <a:t>Suspect struck the deceased with the right front corner of his pick-up truck.</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3429000" y="3048000"/>
            <a:ext cx="5334000" cy="3576646"/>
          </a:xfrm>
          <a:prstGeom prst="rect">
            <a:avLst/>
          </a:prstGeom>
          <a:noFill/>
          <a:ln w="9525">
            <a:noFill/>
            <a:miter lim="800000"/>
            <a:headEnd/>
            <a:tailEnd/>
          </a:ln>
          <a:effectLst/>
        </p:spPr>
      </p:pic>
      <p:pic>
        <p:nvPicPr>
          <p:cNvPr id="3" name="Picture 3"/>
          <p:cNvPicPr>
            <a:picLocks noChangeAspect="1" noChangeArrowheads="1"/>
          </p:cNvPicPr>
          <p:nvPr/>
        </p:nvPicPr>
        <p:blipFill>
          <a:blip r:embed="rId4" cstate="print"/>
          <a:srcRect/>
          <a:stretch>
            <a:fillRect/>
          </a:stretch>
        </p:blipFill>
        <p:spPr bwMode="auto">
          <a:xfrm>
            <a:off x="228600" y="228600"/>
            <a:ext cx="4876800" cy="3272578"/>
          </a:xfrm>
          <a:prstGeom prst="rect">
            <a:avLst/>
          </a:prstGeom>
          <a:noFill/>
          <a:ln w="9525">
            <a:noFill/>
            <a:miter lim="800000"/>
            <a:headEnd/>
            <a:tailEnd/>
          </a:ln>
          <a:effectLst/>
        </p:spPr>
      </p:pic>
      <p:sp>
        <p:nvSpPr>
          <p:cNvPr id="4" name="TextBox 3"/>
          <p:cNvSpPr txBox="1"/>
          <p:nvPr/>
        </p:nvSpPr>
        <p:spPr>
          <a:xfrm>
            <a:off x="5410200" y="1371600"/>
            <a:ext cx="3124200" cy="1323439"/>
          </a:xfrm>
          <a:prstGeom prst="rect">
            <a:avLst/>
          </a:prstGeom>
          <a:noFill/>
        </p:spPr>
        <p:txBody>
          <a:bodyPr wrap="square" rtlCol="0">
            <a:spAutoFit/>
          </a:bodyPr>
          <a:lstStyle/>
          <a:p>
            <a:pPr algn="ctr"/>
            <a:r>
              <a:rPr lang="en-US" sz="2000" dirty="0" smtClean="0"/>
              <a:t>Evidence places the victim 4 feet off the roadway clearly on the shoulder</a:t>
            </a:r>
            <a:endParaRPr lang="en-US" sz="2000" dirty="0"/>
          </a:p>
        </p:txBody>
      </p:sp>
      <p:cxnSp>
        <p:nvCxnSpPr>
          <p:cNvPr id="6" name="Straight Arrow Connector 5"/>
          <p:cNvCxnSpPr/>
          <p:nvPr/>
        </p:nvCxnSpPr>
        <p:spPr>
          <a:xfrm flipH="1">
            <a:off x="2971800" y="838200"/>
            <a:ext cx="2362200" cy="83820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0" y="381000"/>
            <a:ext cx="2209800" cy="646331"/>
          </a:xfrm>
          <a:prstGeom prst="rect">
            <a:avLst/>
          </a:prstGeom>
          <a:noFill/>
        </p:spPr>
        <p:txBody>
          <a:bodyPr wrap="square" rtlCol="0">
            <a:spAutoFit/>
          </a:bodyPr>
          <a:lstStyle/>
          <a:p>
            <a:r>
              <a:rPr lang="en-US" dirty="0" smtClean="0"/>
              <a:t>Smear from victims sock</a:t>
            </a:r>
            <a:endParaRPr lang="en-US" dirty="0"/>
          </a:p>
        </p:txBody>
      </p:sp>
      <p:cxnSp>
        <p:nvCxnSpPr>
          <p:cNvPr id="13" name="Straight Arrow Connector 12"/>
          <p:cNvCxnSpPr/>
          <p:nvPr/>
        </p:nvCxnSpPr>
        <p:spPr>
          <a:xfrm>
            <a:off x="2971800" y="5486400"/>
            <a:ext cx="2590800" cy="7620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90600" y="5334000"/>
            <a:ext cx="1905000" cy="400110"/>
          </a:xfrm>
          <a:prstGeom prst="rect">
            <a:avLst/>
          </a:prstGeom>
          <a:noFill/>
        </p:spPr>
        <p:txBody>
          <a:bodyPr wrap="square" rtlCol="0">
            <a:spAutoFit/>
          </a:bodyPr>
          <a:lstStyle/>
          <a:p>
            <a:r>
              <a:rPr lang="en-US" sz="2000" dirty="0" smtClean="0"/>
              <a:t>Victims sock</a:t>
            </a: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cstate="print"/>
          <a:srcRect/>
          <a:stretch>
            <a:fillRect/>
          </a:stretch>
        </p:blipFill>
        <p:spPr bwMode="auto">
          <a:xfrm>
            <a:off x="106363" y="949325"/>
            <a:ext cx="8931275" cy="4968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l="7835" t="7358" r="4999" b="13173"/>
          <a:stretch>
            <a:fillRect/>
          </a:stretch>
        </p:blipFill>
        <p:spPr bwMode="auto">
          <a:xfrm>
            <a:off x="533400" y="1676400"/>
            <a:ext cx="8037688" cy="4876800"/>
          </a:xfrm>
          <a:prstGeom prst="rect">
            <a:avLst/>
          </a:prstGeom>
          <a:noFill/>
          <a:ln w="9525">
            <a:noFill/>
            <a:miter lim="800000"/>
            <a:headEnd/>
            <a:tailEnd/>
          </a:ln>
          <a:effectLst/>
        </p:spPr>
      </p:pic>
      <p:sp>
        <p:nvSpPr>
          <p:cNvPr id="3" name="TextBox 2"/>
          <p:cNvSpPr txBox="1"/>
          <p:nvPr/>
        </p:nvSpPr>
        <p:spPr>
          <a:xfrm>
            <a:off x="1371600" y="381000"/>
            <a:ext cx="6400800" cy="954107"/>
          </a:xfrm>
          <a:prstGeom prst="rect">
            <a:avLst/>
          </a:prstGeom>
          <a:noFill/>
        </p:spPr>
        <p:txBody>
          <a:bodyPr wrap="square" rtlCol="0">
            <a:spAutoFit/>
          </a:bodyPr>
          <a:lstStyle/>
          <a:p>
            <a:pPr algn="ctr"/>
            <a:r>
              <a:rPr lang="en-US" sz="2800" dirty="0" smtClean="0"/>
              <a:t>Paraphernalia located in the suspects vehicle</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0"/>
            <a:ext cx="8229600" cy="1143000"/>
          </a:xfrm>
        </p:spPr>
        <p:txBody>
          <a:bodyPr>
            <a:normAutofit/>
          </a:bodyPr>
          <a:lstStyle/>
          <a:p>
            <a:pPr algn="ctr"/>
            <a:r>
              <a:rPr lang="en-US" sz="3600" dirty="0" smtClean="0"/>
              <a:t>Why is this training important?</a:t>
            </a:r>
            <a:endParaRPr lang="en-US" sz="3600" dirty="0"/>
          </a:p>
        </p:txBody>
      </p:sp>
      <p:pic>
        <p:nvPicPr>
          <p:cNvPr id="1026" name="Picture 2" descr="C:\Users\Stacy\AppData\Local\Microsoft\Windows\Temporary Internet Files\Low\Content.IE5\NFR2WK58\MC900434859[1].PNG"/>
          <p:cNvPicPr>
            <a:picLocks noChangeAspect="1" noChangeArrowheads="1"/>
          </p:cNvPicPr>
          <p:nvPr/>
        </p:nvPicPr>
        <p:blipFill>
          <a:blip r:embed="rId3" cstate="print"/>
          <a:srcRect/>
          <a:stretch>
            <a:fillRect/>
          </a:stretch>
        </p:blipFill>
        <p:spPr bwMode="auto">
          <a:xfrm>
            <a:off x="2895600" y="1981200"/>
            <a:ext cx="3600450" cy="36004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3016519" y="152400"/>
            <a:ext cx="317894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Signs of Impairment</a:t>
            </a:r>
            <a:endParaRPr kumimoji="0" lang="en-US" sz="2800" b="0" i="0" u="none" strike="noStrike" cap="none" normalizeH="0" dirty="0" smtClean="0">
              <a:ln>
                <a:noFill/>
              </a:ln>
              <a:solidFill>
                <a:schemeClr val="tx1"/>
              </a:solidFill>
              <a:effectLst/>
              <a:latin typeface="Calibri" pitchFamily="34" charset="0"/>
            </a:endParaRPr>
          </a:p>
        </p:txBody>
      </p:sp>
      <p:sp>
        <p:nvSpPr>
          <p:cNvPr id="2052" name="Rectangle 4"/>
          <p:cNvSpPr>
            <a:spLocks noChangeArrowheads="1"/>
          </p:cNvSpPr>
          <p:nvPr/>
        </p:nvSpPr>
        <p:spPr bwMode="auto">
          <a:xfrm>
            <a:off x="228600" y="609600"/>
            <a:ext cx="396240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Lane travel on straight, level roadway</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Inattention</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Driving on shoulder – 4.5 feet over fog </a:t>
            </a:r>
            <a:endParaRPr lang="en-US" sz="1600" dirty="0" smtClean="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tabLst/>
            </a:pPr>
            <a:r>
              <a:rPr kumimoji="0" lang="en-US" sz="1600" b="0" i="0" u="none" strike="noStrike" cap="none" normalizeH="0" dirty="0" smtClean="0">
                <a:ln>
                  <a:noFill/>
                </a:ln>
                <a:solidFill>
                  <a:schemeClr val="tx1"/>
                </a:solidFill>
                <a:effectLst/>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line</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Post crash braking only</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Changing story on pedestrian location </a:t>
            </a:r>
          </a:p>
          <a:p>
            <a:pPr marL="0" marR="0" lvl="0" indent="0" algn="l" defTabSz="914400" rtl="0" eaLnBrk="0" fontAlgn="base" latinLnBrk="0" hangingPunct="0">
              <a:lnSpc>
                <a:spcPct val="100000"/>
              </a:lnSpc>
              <a:spcBef>
                <a:spcPct val="0"/>
              </a:spcBef>
              <a:spcAft>
                <a:spcPct val="0"/>
              </a:spcAft>
              <a:buClr>
                <a:schemeClr val="accent1">
                  <a:lumMod val="75000"/>
                </a:schemeClr>
              </a:buClr>
              <a:buSzTx/>
              <a:tabLst/>
            </a:pPr>
            <a:r>
              <a:rPr lang="en-US" sz="1600" dirty="0" smtClean="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a:t>
            </a:r>
            <a:r>
              <a:rPr lang="en-US" sz="1600" dirty="0" smtClean="0">
                <a:ea typeface="Calibri" pitchFamily="34" charset="0"/>
                <a:cs typeface="Times New Roman" pitchFamily="18" charset="0"/>
              </a:rPr>
              <a:t>3</a:t>
            </a:r>
            <a:r>
              <a:rPr lang="en-US" sz="1600" baseline="30000" dirty="0" smtClean="0">
                <a:ea typeface="Calibri" pitchFamily="34" charset="0"/>
                <a:cs typeface="Times New Roman" pitchFamily="18" charset="0"/>
              </a:rPr>
              <a:t>rd</a:t>
            </a:r>
            <a:r>
              <a:rPr lang="en-US" sz="1600" dirty="0" smtClean="0">
                <a:ea typeface="Calibri" pitchFamily="34" charset="0"/>
                <a:cs typeface="Times New Roman" pitchFamily="18" charset="0"/>
              </a:rPr>
              <a:t> officer</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Cell phone records of drug activity</a:t>
            </a:r>
            <a:endParaRPr kumimoji="0" lang="en-US" sz="16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chemeClr val="accent1">
                  <a:lumMod val="75000"/>
                </a:schemeClr>
              </a:buClr>
              <a:buSzTx/>
              <a:buFont typeface="Symbol" pitchFamily="18" charset="2"/>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Routine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toker</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Frequent pot user</a:t>
            </a:r>
            <a:endParaRPr kumimoji="0" lang="en-US" sz="16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chemeClr val="accent1">
                  <a:lumMod val="75000"/>
                </a:schemeClr>
              </a:buClr>
              <a:buSzTx/>
              <a:buFont typeface="Symbol" pitchFamily="18" charset="2"/>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Possession of marijuana inside  </a:t>
            </a:r>
          </a:p>
          <a:p>
            <a:pPr marL="457200" marR="0" lvl="1" indent="0" algn="l" defTabSz="914400" rtl="0" eaLnBrk="0" fontAlgn="base" latinLnBrk="0" hangingPunct="0">
              <a:lnSpc>
                <a:spcPct val="100000"/>
              </a:lnSpc>
              <a:spcBef>
                <a:spcPct val="0"/>
              </a:spcBef>
              <a:spcAft>
                <a:spcPct val="0"/>
              </a:spcAft>
              <a:buClr>
                <a:schemeClr val="accent1">
                  <a:lumMod val="75000"/>
                </a:schemeClr>
              </a:buClr>
              <a:buSzTx/>
              <a:tabLst/>
            </a:pPr>
            <a:r>
              <a:rPr lang="en-US" sz="1600" dirty="0" smtClean="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vehicle</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Admittance of smoking marijuana </a:t>
            </a:r>
          </a:p>
          <a:p>
            <a:pPr marL="0" marR="0" lvl="0" indent="0" algn="l" defTabSz="914400" rtl="0" eaLnBrk="0" fontAlgn="base" latinLnBrk="0" hangingPunct="0">
              <a:lnSpc>
                <a:spcPct val="100000"/>
              </a:lnSpc>
              <a:spcBef>
                <a:spcPct val="0"/>
              </a:spcBef>
              <a:spcAft>
                <a:spcPct val="0"/>
              </a:spcAft>
              <a:buClr>
                <a:schemeClr val="accent1">
                  <a:lumMod val="75000"/>
                </a:schemeClr>
              </a:buClr>
              <a:buSzTx/>
              <a:tabLst/>
            </a:pPr>
            <a:r>
              <a:rPr lang="en-US" sz="1600" dirty="0" smtClean="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within last 4 or 5 hours</a:t>
            </a:r>
            <a:endParaRPr kumimoji="0" lang="en-US" sz="16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chemeClr val="accent1">
                  <a:lumMod val="75000"/>
                </a:schemeClr>
              </a:buClr>
              <a:buSzTx/>
              <a:buFont typeface="Symbol" pitchFamily="18" charset="2"/>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“Prescription” expired</a:t>
            </a:r>
            <a:endParaRPr kumimoji="0" lang="en-US" sz="16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chemeClr val="accent1">
                  <a:lumMod val="75000"/>
                </a:schemeClr>
              </a:buClr>
              <a:buSzTx/>
              <a:buFont typeface="Symbol" pitchFamily="18" charset="2"/>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As of current law, under age</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Suboxone</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t>
            </a:r>
            <a:r>
              <a:rPr lang="en-US" sz="1600" dirty="0" smtClean="0">
                <a:ea typeface="Calibri" pitchFamily="34" charset="0"/>
                <a:cs typeface="Times New Roman" pitchFamily="18" charset="0"/>
              </a:rPr>
              <a:t>3</a:t>
            </a:r>
            <a:r>
              <a:rPr lang="en-US" sz="1600" baseline="30000" dirty="0" smtClean="0">
                <a:ea typeface="Calibri" pitchFamily="34" charset="0"/>
                <a:cs typeface="Times New Roman" pitchFamily="18" charset="0"/>
              </a:rPr>
              <a:t>rd</a:t>
            </a:r>
            <a:r>
              <a:rPr lang="en-US" sz="1600" dirty="0" smtClean="0">
                <a:ea typeface="Calibri" pitchFamily="34" charset="0"/>
                <a:cs typeface="Times New Roman" pitchFamily="18" charset="0"/>
              </a:rPr>
              <a:t> officer, 2</a:t>
            </a:r>
            <a:r>
              <a:rPr lang="en-US" sz="1600" baseline="30000" dirty="0" smtClean="0">
                <a:ea typeface="Calibri" pitchFamily="34" charset="0"/>
                <a:cs typeface="Times New Roman" pitchFamily="18" charset="0"/>
              </a:rPr>
              <a:t>nd</a:t>
            </a:r>
            <a:r>
              <a:rPr lang="en-US" sz="1600" dirty="0" smtClean="0">
                <a:ea typeface="Calibri" pitchFamily="34" charset="0"/>
                <a:cs typeface="Times New Roman" pitchFamily="18" charset="0"/>
              </a:rPr>
              <a:t> officer</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 </a:t>
            </a:r>
          </a:p>
          <a:p>
            <a:pPr marL="0" marR="0" lvl="0" indent="0" algn="l" defTabSz="914400" rtl="0" eaLnBrk="0" fontAlgn="base" latinLnBrk="0" hangingPunct="0">
              <a:lnSpc>
                <a:spcPct val="100000"/>
              </a:lnSpc>
              <a:spcBef>
                <a:spcPct val="0"/>
              </a:spcBef>
              <a:spcAft>
                <a:spcPct val="0"/>
              </a:spcAft>
              <a:buClr>
                <a:schemeClr val="accent1">
                  <a:lumMod val="75000"/>
                </a:schemeClr>
              </a:buClr>
              <a:buSzTx/>
              <a:tabLst/>
            </a:pPr>
            <a:r>
              <a:rPr lang="en-US" sz="1600" dirty="0" smtClean="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differing times taken</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Drug paraphernalia inside vehicle </a:t>
            </a:r>
          </a:p>
          <a:p>
            <a:pPr marL="0" marR="0" lvl="0" indent="0" algn="l" defTabSz="914400" rtl="0" eaLnBrk="0" fontAlgn="base" latinLnBrk="0" hangingPunct="0">
              <a:lnSpc>
                <a:spcPct val="100000"/>
              </a:lnSpc>
              <a:spcBef>
                <a:spcPct val="0"/>
              </a:spcBef>
              <a:spcAft>
                <a:spcPct val="0"/>
              </a:spcAft>
              <a:buClr>
                <a:schemeClr val="accent1">
                  <a:lumMod val="75000"/>
                </a:schemeClr>
              </a:buClr>
              <a:buSzTx/>
              <a:tabLst/>
            </a:pPr>
            <a:r>
              <a:rPr lang="en-US" sz="1600" dirty="0" smtClean="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(grinder, torches, etc.)</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Never called 911 on his phone</a:t>
            </a:r>
          </a:p>
          <a:p>
            <a:pPr eaLnBrk="0" fontAlgn="base" hangingPunct="0">
              <a:spcBef>
                <a:spcPct val="0"/>
              </a:spcBef>
              <a:spcAft>
                <a:spcPct val="0"/>
              </a:spcAft>
              <a:buClr>
                <a:schemeClr val="accent1">
                  <a:lumMod val="75000"/>
                </a:schemeClr>
              </a:buClr>
              <a:buFontTx/>
              <a:buChar char="•"/>
            </a:pPr>
            <a:r>
              <a:rPr lang="en-US" sz="1600" dirty="0" smtClean="0">
                <a:ea typeface="Calibri" pitchFamily="34" charset="0"/>
                <a:cs typeface="Times New Roman" pitchFamily="18" charset="0"/>
              </a:rPr>
              <a:t> Constricted pupils</a:t>
            </a:r>
            <a:endParaRPr lang="en-US" sz="1600" dirty="0" smtClean="0"/>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endParaRPr lang="en-US" sz="1200" dirty="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3" name="Rectangle 5"/>
          <p:cNvSpPr>
            <a:spLocks noChangeArrowheads="1"/>
          </p:cNvSpPr>
          <p:nvPr/>
        </p:nvSpPr>
        <p:spPr bwMode="auto">
          <a:xfrm>
            <a:off x="4495800" y="902731"/>
            <a:ext cx="3962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Face flushed color (</a:t>
            </a:r>
            <a:r>
              <a:rPr lang="en-US" sz="1600" dirty="0" smtClean="0">
                <a:ea typeface="Calibri" pitchFamily="34" charset="0"/>
                <a:cs typeface="Times New Roman" pitchFamily="18" charset="0"/>
              </a:rPr>
              <a:t>1</a:t>
            </a:r>
            <a:r>
              <a:rPr lang="en-US" sz="1600" baseline="30000" dirty="0" smtClean="0">
                <a:ea typeface="Calibri" pitchFamily="34" charset="0"/>
                <a:cs typeface="Times New Roman" pitchFamily="18" charset="0"/>
              </a:rPr>
              <a:t>st</a:t>
            </a:r>
            <a:r>
              <a:rPr lang="en-US" sz="1600" dirty="0" smtClean="0">
                <a:ea typeface="Calibri" pitchFamily="34" charset="0"/>
                <a:cs typeface="Times New Roman" pitchFamily="18" charset="0"/>
              </a:rPr>
              <a:t> officer</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Walk and turn </a:t>
            </a:r>
            <a:endParaRPr kumimoji="0" lang="en-US" sz="16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chemeClr val="accent1">
                  <a:lumMod val="75000"/>
                </a:schemeClr>
              </a:buClr>
              <a:buSzTx/>
              <a:buFont typeface="Symbol" pitchFamily="18" charset="2"/>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Did not touch heal to toe on all </a:t>
            </a:r>
          </a:p>
          <a:p>
            <a:pPr marL="457200" marR="0" lvl="1" indent="0" algn="l" defTabSz="914400" rtl="0" eaLnBrk="0" fontAlgn="base" latinLnBrk="0" hangingPunct="0">
              <a:lnSpc>
                <a:spcPct val="100000"/>
              </a:lnSpc>
              <a:spcBef>
                <a:spcPct val="0"/>
              </a:spcBef>
              <a:spcAft>
                <a:spcPct val="0"/>
              </a:spcAft>
              <a:buClr>
                <a:schemeClr val="accent1">
                  <a:lumMod val="75000"/>
                </a:schemeClr>
              </a:buClr>
              <a:buSzTx/>
              <a:tabLst/>
            </a:pPr>
            <a:r>
              <a:rPr lang="en-US" sz="1600" dirty="0" smtClean="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steps (1</a:t>
            </a:r>
            <a:r>
              <a:rPr kumimoji="0" lang="en-US" sz="1600" b="0" i="0" u="none" strike="noStrike" cap="none" normalizeH="0" baseline="30000" dirty="0" smtClean="0">
                <a:ln>
                  <a:noFill/>
                </a:ln>
                <a:solidFill>
                  <a:schemeClr val="tx1"/>
                </a:solidFill>
                <a:effectLst/>
                <a:ea typeface="Calibri" pitchFamily="34" charset="0"/>
                <a:cs typeface="Times New Roman" pitchFamily="18" charset="0"/>
              </a:rPr>
              <a:t>st</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officer &amp; 2</a:t>
            </a:r>
            <a:r>
              <a:rPr kumimoji="0" lang="en-US" sz="1600" b="0" i="0" u="none" strike="noStrike" cap="none" normalizeH="0" baseline="30000" dirty="0" smtClean="0">
                <a:ln>
                  <a:noFill/>
                </a:ln>
                <a:solidFill>
                  <a:schemeClr val="tx1"/>
                </a:solidFill>
                <a:effectLst/>
                <a:ea typeface="Calibri" pitchFamily="34" charset="0"/>
                <a:cs typeface="Times New Roman" pitchFamily="18" charset="0"/>
              </a:rPr>
              <a:t>nd</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officer)</a:t>
            </a:r>
            <a:endParaRPr kumimoji="0" lang="en-US" sz="16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chemeClr val="accent1">
                  <a:lumMod val="75000"/>
                </a:schemeClr>
              </a:buClr>
              <a:buSzTx/>
              <a:buFont typeface="Symbol" pitchFamily="18" charset="2"/>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Improper turn (</a:t>
            </a:r>
            <a:r>
              <a:rPr lang="en-US" sz="1600" dirty="0" smtClean="0">
                <a:ea typeface="Calibri" pitchFamily="34" charset="0"/>
                <a:cs typeface="Times New Roman" pitchFamily="18" charset="0"/>
              </a:rPr>
              <a:t>1</a:t>
            </a:r>
            <a:r>
              <a:rPr lang="en-US" sz="1600" baseline="30000" dirty="0" smtClean="0">
                <a:ea typeface="Calibri" pitchFamily="34" charset="0"/>
                <a:cs typeface="Times New Roman" pitchFamily="18" charset="0"/>
              </a:rPr>
              <a:t>st</a:t>
            </a:r>
            <a:r>
              <a:rPr lang="en-US" sz="1600" dirty="0" smtClean="0">
                <a:ea typeface="Calibri" pitchFamily="34" charset="0"/>
                <a:cs typeface="Times New Roman" pitchFamily="18" charset="0"/>
              </a:rPr>
              <a:t> officer</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a:t>
            </a:r>
            <a:endParaRPr kumimoji="0" lang="en-US" sz="16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chemeClr val="accent1">
                  <a:lumMod val="75000"/>
                </a:schemeClr>
              </a:buClr>
              <a:buSzTx/>
              <a:buFont typeface="Symbol" pitchFamily="18" charset="2"/>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Stepped off the line up and back  </a:t>
            </a:r>
          </a:p>
          <a:p>
            <a:pPr marL="457200" marR="0" lvl="1" indent="0" algn="l" defTabSz="914400" rtl="0" eaLnBrk="0" fontAlgn="base" latinLnBrk="0" hangingPunct="0">
              <a:lnSpc>
                <a:spcPct val="100000"/>
              </a:lnSpc>
              <a:spcBef>
                <a:spcPct val="0"/>
              </a:spcBef>
              <a:spcAft>
                <a:spcPct val="0"/>
              </a:spcAft>
              <a:buClr>
                <a:schemeClr val="accent1">
                  <a:lumMod val="75000"/>
                </a:schemeClr>
              </a:buClr>
              <a:buSzTx/>
              <a:tabLst/>
            </a:pPr>
            <a:r>
              <a:rPr lang="en-US" sz="1600" dirty="0" smtClean="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(2</a:t>
            </a:r>
            <a:r>
              <a:rPr kumimoji="0" lang="en-US" sz="1600" b="0" i="0" u="none" strike="noStrike" cap="none" normalizeH="0" baseline="30000" dirty="0" smtClean="0">
                <a:ln>
                  <a:noFill/>
                </a:ln>
                <a:solidFill>
                  <a:schemeClr val="tx1"/>
                </a:solidFill>
                <a:effectLst/>
                <a:ea typeface="Calibri" pitchFamily="34" charset="0"/>
                <a:cs typeface="Times New Roman" pitchFamily="18" charset="0"/>
              </a:rPr>
              <a:t>nd</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officer)</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Modified finger to nose (2</a:t>
            </a:r>
            <a:r>
              <a:rPr kumimoji="0" lang="en-US" sz="1600" b="0" i="0" u="none" strike="noStrike" cap="none" normalizeH="0" baseline="30000" dirty="0" smtClean="0">
                <a:ln>
                  <a:noFill/>
                </a:ln>
                <a:solidFill>
                  <a:schemeClr val="tx1"/>
                </a:solidFill>
                <a:effectLst/>
                <a:ea typeface="Calibri" pitchFamily="34" charset="0"/>
                <a:cs typeface="Times New Roman" pitchFamily="18" charset="0"/>
              </a:rPr>
              <a:t>nd</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officer)</a:t>
            </a:r>
            <a:endParaRPr kumimoji="0" lang="en-US" sz="16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chemeClr val="accent1">
                  <a:lumMod val="75000"/>
                </a:schemeClr>
              </a:buClr>
              <a:buSzTx/>
              <a:buFont typeface="Symbol" pitchFamily="18" charset="2"/>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Right index finger, ¼-inch to the  </a:t>
            </a:r>
          </a:p>
          <a:p>
            <a:pPr marL="457200" marR="0" lvl="1" indent="0" algn="l" defTabSz="914400" rtl="0" eaLnBrk="0" fontAlgn="base" latinLnBrk="0" hangingPunct="0">
              <a:lnSpc>
                <a:spcPct val="100000"/>
              </a:lnSpc>
              <a:spcBef>
                <a:spcPct val="0"/>
              </a:spcBef>
              <a:spcAft>
                <a:spcPct val="0"/>
              </a:spcAft>
              <a:buClr>
                <a:schemeClr val="accent1">
                  <a:lumMod val="75000"/>
                </a:schemeClr>
              </a:buClr>
              <a:buSzTx/>
              <a:tabLst/>
            </a:pPr>
            <a:r>
              <a:rPr lang="en-US" sz="1600" dirty="0" smtClean="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right of the tip</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Watery, bloodshot eyes (2</a:t>
            </a:r>
            <a:r>
              <a:rPr kumimoji="0" lang="en-US" sz="1600" b="0" i="0" u="none" strike="noStrike" cap="none" normalizeH="0" baseline="30000" dirty="0" smtClean="0">
                <a:ln>
                  <a:noFill/>
                </a:ln>
                <a:solidFill>
                  <a:schemeClr val="tx1"/>
                </a:solidFill>
                <a:effectLst/>
                <a:ea typeface="Calibri" pitchFamily="34" charset="0"/>
                <a:cs typeface="Times New Roman" pitchFamily="18" charset="0"/>
              </a:rPr>
              <a:t>nd</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officer) – </a:t>
            </a:r>
          </a:p>
          <a:p>
            <a:pPr marL="0" marR="0" lvl="0" indent="0" algn="l" defTabSz="914400" rtl="0" eaLnBrk="0" fontAlgn="base" latinLnBrk="0" hangingPunct="0">
              <a:lnSpc>
                <a:spcPct val="100000"/>
              </a:lnSpc>
              <a:spcBef>
                <a:spcPct val="0"/>
              </a:spcBef>
              <a:spcAft>
                <a:spcPct val="0"/>
              </a:spcAft>
              <a:buClr>
                <a:schemeClr val="accent1">
                  <a:lumMod val="75000"/>
                </a:schemeClr>
              </a:buClr>
              <a:buSzTx/>
              <a:tabLst/>
            </a:pPr>
            <a:r>
              <a:rPr lang="en-US" sz="1600" dirty="0" smtClean="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crying</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Noticeable eye lid tremors (3</a:t>
            </a:r>
            <a:r>
              <a:rPr kumimoji="0" lang="en-US" sz="1600" b="0" i="0" u="none" strike="noStrike" cap="none" normalizeH="0" baseline="30000" dirty="0" smtClean="0">
                <a:ln>
                  <a:noFill/>
                </a:ln>
                <a:solidFill>
                  <a:schemeClr val="tx1"/>
                </a:solidFill>
                <a:effectLst/>
                <a:ea typeface="Calibri" pitchFamily="34" charset="0"/>
                <a:cs typeface="Times New Roman" pitchFamily="18" charset="0"/>
              </a:rPr>
              <a:t>rd</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officer, </a:t>
            </a:r>
          </a:p>
          <a:p>
            <a:pPr marL="0" marR="0" lvl="0" indent="0" algn="l" defTabSz="914400" rtl="0" eaLnBrk="0" fontAlgn="base" latinLnBrk="0" hangingPunct="0">
              <a:lnSpc>
                <a:spcPct val="100000"/>
              </a:lnSpc>
              <a:spcBef>
                <a:spcPct val="0"/>
              </a:spcBef>
              <a:spcAft>
                <a:spcPct val="0"/>
              </a:spcAft>
              <a:buClr>
                <a:schemeClr val="accent1">
                  <a:lumMod val="75000"/>
                </a:schemeClr>
              </a:buClr>
              <a:buSzTx/>
              <a:tabLst/>
            </a:pPr>
            <a:r>
              <a:rPr lang="en-US" sz="1600" dirty="0" smtClean="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2</a:t>
            </a:r>
            <a:r>
              <a:rPr kumimoji="0" lang="en-US" sz="1600" b="0" i="0" u="none" strike="noStrike" cap="none" normalizeH="0" baseline="30000" dirty="0" smtClean="0">
                <a:ln>
                  <a:noFill/>
                </a:ln>
                <a:solidFill>
                  <a:schemeClr val="tx1"/>
                </a:solidFill>
                <a:effectLst/>
                <a:ea typeface="Calibri" pitchFamily="34" charset="0"/>
                <a:cs typeface="Times New Roman" pitchFamily="18" charset="0"/>
              </a:rPr>
              <a:t>nd</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officer)</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Romberg balance forgot to say “stop” </a:t>
            </a:r>
          </a:p>
          <a:p>
            <a:pPr marL="0" marR="0" lvl="0" indent="0" algn="l" defTabSz="914400" rtl="0" eaLnBrk="0" fontAlgn="base" latinLnBrk="0" hangingPunct="0">
              <a:lnSpc>
                <a:spcPct val="100000"/>
              </a:lnSpc>
              <a:spcBef>
                <a:spcPct val="0"/>
              </a:spcBef>
              <a:spcAft>
                <a:spcPct val="0"/>
              </a:spcAft>
              <a:buClr>
                <a:schemeClr val="accent1">
                  <a:lumMod val="75000"/>
                </a:schemeClr>
              </a:buClr>
              <a:buSzTx/>
              <a:tabLst/>
            </a:pPr>
            <a:r>
              <a:rPr lang="en-US" sz="1600" dirty="0" smtClean="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(2</a:t>
            </a:r>
            <a:r>
              <a:rPr kumimoji="0" lang="en-US" sz="1600" b="0" i="0" u="none" strike="noStrike" cap="none" normalizeH="0" baseline="30000" dirty="0" smtClean="0">
                <a:ln>
                  <a:noFill/>
                </a:ln>
                <a:solidFill>
                  <a:schemeClr val="tx1"/>
                </a:solidFill>
                <a:effectLst/>
                <a:ea typeface="Calibri" pitchFamily="34" charset="0"/>
                <a:cs typeface="Times New Roman" pitchFamily="18" charset="0"/>
              </a:rPr>
              <a:t>nd</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officer)</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Highly emotional (crying, jumping up </a:t>
            </a:r>
          </a:p>
          <a:p>
            <a:pPr marL="0" marR="0" lvl="0" indent="0" algn="l" defTabSz="914400" rtl="0" eaLnBrk="0" fontAlgn="base" latinLnBrk="0" hangingPunct="0">
              <a:lnSpc>
                <a:spcPct val="100000"/>
              </a:lnSpc>
              <a:spcBef>
                <a:spcPct val="0"/>
              </a:spcBef>
              <a:spcAft>
                <a:spcPct val="0"/>
              </a:spcAft>
              <a:buClr>
                <a:schemeClr val="accent1">
                  <a:lumMod val="75000"/>
                </a:schemeClr>
              </a:buClr>
              <a:buSzTx/>
              <a:tabLst/>
            </a:pPr>
            <a:r>
              <a:rPr lang="en-US" sz="1600" dirty="0" smtClean="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and down)</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Elevated pulse (2</a:t>
            </a:r>
            <a:r>
              <a:rPr kumimoji="0" lang="en-US" sz="1600" b="0" i="0" u="none" strike="noStrike" cap="none" normalizeH="0" baseline="30000" dirty="0" smtClean="0">
                <a:ln>
                  <a:noFill/>
                </a:ln>
                <a:solidFill>
                  <a:schemeClr val="tx1"/>
                </a:solidFill>
                <a:effectLst/>
                <a:ea typeface="Calibri" pitchFamily="34" charset="0"/>
                <a:cs typeface="Times New Roman" pitchFamily="18" charset="0"/>
              </a:rPr>
              <a:t>nd</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officer)</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
                <a:schemeClr val="accent1">
                  <a:lumMod val="75000"/>
                </a:schemeClr>
              </a:buClr>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 Right eye lack of convergence (2</a:t>
            </a:r>
            <a:r>
              <a:rPr kumimoji="0" lang="en-US" sz="1600" b="0" i="0" u="none" strike="noStrike" cap="none" normalizeH="0" baseline="30000" dirty="0" smtClean="0">
                <a:ln>
                  <a:noFill/>
                </a:ln>
                <a:solidFill>
                  <a:schemeClr val="tx1"/>
                </a:solidFill>
                <a:effectLst/>
                <a:ea typeface="Calibri" pitchFamily="34" charset="0"/>
                <a:cs typeface="Times New Roman" pitchFamily="18" charset="0"/>
              </a:rPr>
              <a:t>nd</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
                <a:schemeClr val="accent1">
                  <a:lumMod val="75000"/>
                </a:schemeClr>
              </a:buClr>
              <a:buSzTx/>
              <a:tabLst/>
            </a:pPr>
            <a:r>
              <a:rPr lang="en-US" sz="1600" dirty="0" smtClean="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officer)</a:t>
            </a:r>
            <a:endParaRPr kumimoji="0" lang="en-US" sz="1600" b="0" i="0" u="none" strike="noStrike" cap="none" normalizeH="0" baseline="0" dirty="0" smtClean="0">
              <a:ln>
                <a:noFill/>
              </a:ln>
              <a:solidFill>
                <a:schemeClr val="tx1"/>
              </a:solidFill>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914400"/>
            <a:ext cx="6781800" cy="3539430"/>
          </a:xfrm>
          <a:prstGeom prst="rect">
            <a:avLst/>
          </a:prstGeom>
        </p:spPr>
        <p:txBody>
          <a:bodyPr wrap="square">
            <a:spAutoFit/>
          </a:bodyPr>
          <a:lstStyle/>
          <a:p>
            <a:pPr lvl="0" eaLnBrk="0" fontAlgn="base" hangingPunct="0">
              <a:spcBef>
                <a:spcPct val="0"/>
              </a:spcBef>
              <a:spcAft>
                <a:spcPct val="0"/>
              </a:spcAft>
              <a:buFontTx/>
              <a:buChar char="•"/>
            </a:pPr>
            <a:r>
              <a:rPr lang="en-US" sz="3200" dirty="0" smtClean="0">
                <a:ea typeface="Calibri" pitchFamily="34" charset="0"/>
                <a:cs typeface="Times New Roman" pitchFamily="18" charset="0"/>
              </a:rPr>
              <a:t>Positive toxicology results </a:t>
            </a:r>
          </a:p>
          <a:p>
            <a:pPr lvl="0" eaLnBrk="0" fontAlgn="base" hangingPunct="0">
              <a:spcBef>
                <a:spcPct val="0"/>
              </a:spcBef>
              <a:spcAft>
                <a:spcPct val="0"/>
              </a:spcAft>
              <a:buFontTx/>
              <a:buChar char="•"/>
            </a:pPr>
            <a:endParaRPr lang="en-US" sz="3200" dirty="0" smtClean="0">
              <a:ea typeface="Calibri" pitchFamily="34" charset="0"/>
              <a:cs typeface="Times New Roman" pitchFamily="18" charset="0"/>
            </a:endParaRPr>
          </a:p>
          <a:p>
            <a:pPr lvl="1" eaLnBrk="0" fontAlgn="base" hangingPunct="0">
              <a:spcBef>
                <a:spcPct val="0"/>
              </a:spcBef>
              <a:spcAft>
                <a:spcPct val="0"/>
              </a:spcAft>
              <a:buFontTx/>
              <a:buChar char="•"/>
            </a:pPr>
            <a:r>
              <a:rPr lang="en-US" sz="3200" dirty="0" err="1" smtClean="0">
                <a:ea typeface="Calibri" pitchFamily="34" charset="0"/>
                <a:cs typeface="Times New Roman" pitchFamily="18" charset="0"/>
              </a:rPr>
              <a:t>Oxycodone</a:t>
            </a:r>
            <a:r>
              <a:rPr lang="en-US" sz="3200" dirty="0" smtClean="0">
                <a:ea typeface="Calibri" pitchFamily="34" charset="0"/>
                <a:cs typeface="Times New Roman" pitchFamily="18" charset="0"/>
              </a:rPr>
              <a:t> (0.17 mg/L) </a:t>
            </a:r>
          </a:p>
          <a:p>
            <a:pPr lvl="1" eaLnBrk="0" fontAlgn="base" hangingPunct="0">
              <a:spcBef>
                <a:spcPct val="0"/>
              </a:spcBef>
              <a:spcAft>
                <a:spcPct val="0"/>
              </a:spcAft>
              <a:buFontTx/>
              <a:buChar char="•"/>
            </a:pPr>
            <a:endParaRPr lang="en-US" sz="3200" dirty="0" smtClean="0">
              <a:ea typeface="Calibri" pitchFamily="34" charset="0"/>
              <a:cs typeface="Times New Roman" pitchFamily="18" charset="0"/>
            </a:endParaRPr>
          </a:p>
          <a:p>
            <a:pPr lvl="1" eaLnBrk="0" fontAlgn="base" hangingPunct="0">
              <a:spcBef>
                <a:spcPct val="0"/>
              </a:spcBef>
              <a:spcAft>
                <a:spcPct val="0"/>
              </a:spcAft>
              <a:buFontTx/>
              <a:buChar char="•"/>
            </a:pPr>
            <a:r>
              <a:rPr lang="en-US" sz="3200" dirty="0" err="1" smtClean="0">
                <a:ea typeface="Calibri" pitchFamily="34" charset="0"/>
                <a:cs typeface="Times New Roman" pitchFamily="18" charset="0"/>
              </a:rPr>
              <a:t>Carboxy</a:t>
            </a:r>
            <a:r>
              <a:rPr lang="en-US" sz="3200" dirty="0" smtClean="0">
                <a:ea typeface="Calibri" pitchFamily="34" charset="0"/>
                <a:cs typeface="Times New Roman" pitchFamily="18" charset="0"/>
              </a:rPr>
              <a:t>-THC (140 </a:t>
            </a:r>
            <a:r>
              <a:rPr lang="en-US" sz="3200" dirty="0" err="1" smtClean="0">
                <a:ea typeface="Calibri" pitchFamily="34" charset="0"/>
                <a:cs typeface="Times New Roman" pitchFamily="18" charset="0"/>
              </a:rPr>
              <a:t>ng</a:t>
            </a:r>
            <a:r>
              <a:rPr lang="en-US" sz="3200" dirty="0" smtClean="0">
                <a:ea typeface="Calibri" pitchFamily="34" charset="0"/>
                <a:cs typeface="Times New Roman" pitchFamily="18" charset="0"/>
              </a:rPr>
              <a:t>/</a:t>
            </a:r>
            <a:r>
              <a:rPr lang="en-US" sz="3200" dirty="0" err="1" smtClean="0">
                <a:ea typeface="Calibri" pitchFamily="34" charset="0"/>
                <a:cs typeface="Times New Roman" pitchFamily="18" charset="0"/>
              </a:rPr>
              <a:t>mL</a:t>
            </a:r>
            <a:r>
              <a:rPr lang="en-US" sz="3200" dirty="0" smtClean="0">
                <a:ea typeface="Calibri" pitchFamily="34" charset="0"/>
                <a:cs typeface="Times New Roman" pitchFamily="18" charset="0"/>
              </a:rPr>
              <a:t>)</a:t>
            </a:r>
          </a:p>
          <a:p>
            <a:pPr lvl="1" eaLnBrk="0" fontAlgn="base" hangingPunct="0">
              <a:spcBef>
                <a:spcPct val="0"/>
              </a:spcBef>
              <a:spcAft>
                <a:spcPct val="0"/>
              </a:spcAft>
              <a:buFontTx/>
              <a:buChar char="•"/>
            </a:pPr>
            <a:endParaRPr lang="en-US" sz="3200" dirty="0" smtClean="0">
              <a:ea typeface="Calibri" pitchFamily="34" charset="0"/>
              <a:cs typeface="Times New Roman" pitchFamily="18" charset="0"/>
            </a:endParaRPr>
          </a:p>
          <a:p>
            <a:pPr lvl="1" eaLnBrk="0" fontAlgn="base" hangingPunct="0">
              <a:spcBef>
                <a:spcPct val="0"/>
              </a:spcBef>
              <a:spcAft>
                <a:spcPct val="0"/>
              </a:spcAft>
              <a:buFontTx/>
              <a:buChar char="•"/>
            </a:pPr>
            <a:r>
              <a:rPr lang="en-US" sz="3200" dirty="0" smtClean="0">
                <a:ea typeface="Calibri" pitchFamily="34" charset="0"/>
                <a:cs typeface="Times New Roman" pitchFamily="18" charset="0"/>
              </a:rPr>
              <a:t>THC (9.5 </a:t>
            </a:r>
            <a:r>
              <a:rPr lang="en-US" sz="3200" dirty="0" err="1" smtClean="0">
                <a:ea typeface="Calibri" pitchFamily="34" charset="0"/>
                <a:cs typeface="Times New Roman" pitchFamily="18" charset="0"/>
              </a:rPr>
              <a:t>ng</a:t>
            </a:r>
            <a:r>
              <a:rPr lang="en-US" sz="3200" dirty="0" smtClean="0">
                <a:ea typeface="Calibri" pitchFamily="34" charset="0"/>
                <a:cs typeface="Times New Roman" pitchFamily="18" charset="0"/>
              </a:rPr>
              <a:t>/</a:t>
            </a:r>
            <a:r>
              <a:rPr lang="en-US" sz="3200" dirty="0" err="1" smtClean="0">
                <a:ea typeface="Calibri" pitchFamily="34" charset="0"/>
                <a:cs typeface="Times New Roman" pitchFamily="18" charset="0"/>
              </a:rPr>
              <a:t>mL</a:t>
            </a:r>
            <a:r>
              <a:rPr lang="en-US" sz="3200" dirty="0" smtClean="0">
                <a:ea typeface="Calibri" pitchFamily="34" charset="0"/>
                <a:cs typeface="Times New Roman" pitchFamily="18" charset="0"/>
              </a:rPr>
              <a:t>)]  </a:t>
            </a:r>
            <a:endParaRPr lang="en-US" sz="32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67936"/>
          </a:xfrm>
        </p:spPr>
        <p:txBody>
          <a:bodyPr>
            <a:normAutofit fontScale="90000"/>
          </a:bodyPr>
          <a:lstStyle/>
          <a:p>
            <a:pPr algn="ctr"/>
            <a:r>
              <a:rPr lang="en-US" sz="3600" dirty="0" smtClean="0">
                <a:effectLst/>
              </a:rPr>
              <a:t/>
            </a:r>
            <a:br>
              <a:rPr lang="en-US" sz="3600" dirty="0" smtClean="0">
                <a:effectLst/>
              </a:rPr>
            </a:br>
            <a:r>
              <a:rPr lang="en-US" sz="3600" dirty="0" smtClean="0">
                <a:effectLst/>
              </a:rPr>
              <a:t>When to Do The Blood Draw?</a:t>
            </a:r>
            <a:br>
              <a:rPr lang="en-US" sz="3600" dirty="0" smtClean="0">
                <a:effectLst/>
              </a:rPr>
            </a:br>
            <a:endParaRPr lang="en-US" sz="3600" dirty="0">
              <a:effectLst/>
            </a:endParaRPr>
          </a:p>
        </p:txBody>
      </p:sp>
      <p:pic>
        <p:nvPicPr>
          <p:cNvPr id="4" name="Content Placeholder 3" descr="360742nurse-holding-hypodermic-needle-posters.jpg"/>
          <p:cNvPicPr>
            <a:picLocks noGrp="1" noChangeAspect="1"/>
          </p:cNvPicPr>
          <p:nvPr>
            <p:ph idx="1"/>
          </p:nvPr>
        </p:nvPicPr>
        <p:blipFill>
          <a:blip r:embed="rId3" cstate="print"/>
          <a:stretch>
            <a:fillRect/>
          </a:stretch>
        </p:blipFill>
        <p:spPr>
          <a:xfrm>
            <a:off x="4648200" y="2133600"/>
            <a:ext cx="3228975" cy="4313516"/>
          </a:xfrm>
        </p:spPr>
      </p:pic>
      <p:sp>
        <p:nvSpPr>
          <p:cNvPr id="5" name="TextBox 4"/>
          <p:cNvSpPr txBox="1"/>
          <p:nvPr/>
        </p:nvSpPr>
        <p:spPr>
          <a:xfrm rot="20296140">
            <a:off x="699296" y="3692449"/>
            <a:ext cx="3628851" cy="769441"/>
          </a:xfrm>
          <a:prstGeom prst="rect">
            <a:avLst/>
          </a:prstGeom>
          <a:noFill/>
        </p:spPr>
        <p:txBody>
          <a:bodyPr wrap="square" rtlCol="0">
            <a:spAutoFit/>
          </a:bodyPr>
          <a:lstStyle/>
          <a:p>
            <a:r>
              <a:rPr lang="en-US" dirty="0" smtClean="0"/>
              <a:t> </a:t>
            </a:r>
            <a:r>
              <a:rPr lang="en-US" sz="4400" dirty="0" smtClean="0"/>
              <a:t>Immediately </a:t>
            </a:r>
            <a:endParaRPr lang="en-US" sz="4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Voluntary Blood Draw</a:t>
            </a:r>
            <a:endParaRPr lang="en-US" sz="2800" dirty="0"/>
          </a:p>
        </p:txBody>
      </p:sp>
      <p:sp>
        <p:nvSpPr>
          <p:cNvPr id="3" name="TextBox 2"/>
          <p:cNvSpPr txBox="1"/>
          <p:nvPr/>
        </p:nvSpPr>
        <p:spPr>
          <a:xfrm>
            <a:off x="304800" y="1600200"/>
            <a:ext cx="8001000" cy="3046988"/>
          </a:xfrm>
          <a:prstGeom prst="rect">
            <a:avLst/>
          </a:prstGeom>
          <a:noFill/>
        </p:spPr>
        <p:txBody>
          <a:bodyPr wrap="square" rtlCol="0">
            <a:spAutoFit/>
          </a:bodyPr>
          <a:lstStyle/>
          <a:p>
            <a:r>
              <a:rPr lang="en-US" dirty="0" smtClean="0"/>
              <a:t> </a:t>
            </a:r>
            <a:r>
              <a:rPr lang="en-US" sz="2400" u="sng" dirty="0" smtClean="0"/>
              <a:t>After an opinion of NO IMPAIRMENT is reached:</a:t>
            </a:r>
          </a:p>
          <a:p>
            <a:endParaRPr lang="en-US" sz="2400" dirty="0" smtClean="0"/>
          </a:p>
          <a:p>
            <a:pPr lvl="1">
              <a:buFont typeface="Arial" pitchFamily="34" charset="0"/>
              <a:buChar char="•"/>
            </a:pPr>
            <a:r>
              <a:rPr lang="en-US" sz="2400" dirty="0" smtClean="0"/>
              <a:t>Ask for a voluntary blood draw on non-causing driver</a:t>
            </a:r>
          </a:p>
          <a:p>
            <a:pPr lvl="2">
              <a:buFont typeface="Arial" pitchFamily="34" charset="0"/>
              <a:buChar char="•"/>
            </a:pPr>
            <a:r>
              <a:rPr lang="en-US" sz="2400" dirty="0" smtClean="0"/>
              <a:t> EXPLAIN:</a:t>
            </a:r>
            <a:r>
              <a:rPr lang="en-US" sz="2400" dirty="0" smtClean="0">
                <a:solidFill>
                  <a:srgbClr val="FF0000"/>
                </a:solidFill>
              </a:rPr>
              <a:t>  </a:t>
            </a:r>
            <a:r>
              <a:rPr lang="en-US" sz="2400" dirty="0" smtClean="0"/>
              <a:t>Protects them in future civil cases</a:t>
            </a:r>
          </a:p>
          <a:p>
            <a:pPr lvl="1">
              <a:buFont typeface="Arial" pitchFamily="34" charset="0"/>
              <a:buChar char="•"/>
            </a:pPr>
            <a:endParaRPr lang="en-US" sz="2400" dirty="0" smtClean="0"/>
          </a:p>
          <a:p>
            <a:pPr lvl="1">
              <a:buFont typeface="Arial" pitchFamily="34" charset="0"/>
              <a:buChar char="•"/>
            </a:pPr>
            <a:r>
              <a:rPr lang="en-US" sz="2400" dirty="0" smtClean="0"/>
              <a:t>Shows thorough investigation</a:t>
            </a:r>
          </a:p>
          <a:p>
            <a:pPr lvl="1"/>
            <a:endParaRPr lang="en-US" sz="2400" dirty="0" smtClean="0"/>
          </a:p>
        </p:txBody>
      </p:sp>
      <p:pic>
        <p:nvPicPr>
          <p:cNvPr id="4" name="Picture 3" descr="130826_405_ax_lg.jpg"/>
          <p:cNvPicPr>
            <a:picLocks noChangeAspect="1"/>
          </p:cNvPicPr>
          <p:nvPr/>
        </p:nvPicPr>
        <p:blipFill>
          <a:blip r:embed="rId3" cstate="print"/>
          <a:srcRect l="13636" t="12283" r="5152" b="20223"/>
          <a:stretch>
            <a:fillRect/>
          </a:stretch>
        </p:blipFill>
        <p:spPr>
          <a:xfrm>
            <a:off x="4114800" y="4229668"/>
            <a:ext cx="4572000" cy="2320119"/>
          </a:xfrm>
          <a:prstGeom prst="rect">
            <a:avLst/>
          </a:prstGeom>
        </p:spPr>
      </p:pic>
      <p:pic>
        <p:nvPicPr>
          <p:cNvPr id="5" name="Picture 4" descr="130826_price_3.jpg"/>
          <p:cNvPicPr>
            <a:picLocks noChangeAspect="1"/>
          </p:cNvPicPr>
          <p:nvPr/>
        </p:nvPicPr>
        <p:blipFill>
          <a:blip r:embed="rId4" cstate="print"/>
          <a:stretch>
            <a:fillRect/>
          </a:stretch>
        </p:blipFill>
        <p:spPr>
          <a:xfrm>
            <a:off x="1600200" y="4267200"/>
            <a:ext cx="1752600" cy="226742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
            </a:r>
            <a:br>
              <a:rPr lang="en-US" sz="2800" dirty="0" smtClean="0"/>
            </a:br>
            <a:r>
              <a:rPr lang="en-US" sz="2800" dirty="0" smtClean="0"/>
              <a:t/>
            </a:r>
            <a:br>
              <a:rPr lang="en-US" sz="2800" dirty="0" smtClean="0"/>
            </a:br>
            <a:r>
              <a:rPr lang="en-US" sz="3600" dirty="0" smtClean="0"/>
              <a:t/>
            </a:r>
            <a:br>
              <a:rPr lang="en-US" sz="3600" dirty="0" smtClean="0"/>
            </a:br>
            <a:r>
              <a:rPr lang="en-US" sz="3600" dirty="0" smtClean="0"/>
              <a:t>Documentation of Signs of Impairment</a:t>
            </a:r>
            <a:endParaRPr lang="en-US" sz="3600" dirty="0">
              <a:solidFill>
                <a:schemeClr val="tx1"/>
              </a:solidFill>
            </a:endParaRPr>
          </a:p>
        </p:txBody>
      </p:sp>
      <p:sp>
        <p:nvSpPr>
          <p:cNvPr id="4" name="Rectangle 3"/>
          <p:cNvSpPr/>
          <p:nvPr/>
        </p:nvSpPr>
        <p:spPr>
          <a:xfrm>
            <a:off x="914400" y="1752600"/>
            <a:ext cx="7391400" cy="3970318"/>
          </a:xfrm>
          <a:prstGeom prst="rect">
            <a:avLst/>
          </a:prstGeom>
        </p:spPr>
        <p:txBody>
          <a:bodyPr wrap="square">
            <a:spAutoFit/>
          </a:bodyPr>
          <a:lstStyle/>
          <a:p>
            <a:pPr algn="ctr"/>
            <a:endParaRPr lang="en-US" sz="2800" dirty="0" smtClean="0"/>
          </a:p>
          <a:p>
            <a:pPr algn="ctr"/>
            <a:endParaRPr lang="en-US" sz="2800" dirty="0" smtClean="0"/>
          </a:p>
          <a:p>
            <a:pPr algn="ctr"/>
            <a:endParaRPr lang="en-US" sz="2800" dirty="0" smtClean="0"/>
          </a:p>
          <a:p>
            <a:pPr algn="ctr"/>
            <a:r>
              <a:rPr lang="en-US" sz="2800" dirty="0" smtClean="0"/>
              <a:t>The DREs are only part of the investigation; yet an integral part.</a:t>
            </a:r>
            <a:br>
              <a:rPr lang="en-US" sz="2800" dirty="0" smtClean="0"/>
            </a:br>
            <a:r>
              <a:rPr lang="en-US" sz="2800" dirty="0" smtClean="0"/>
              <a:t/>
            </a:r>
            <a:br>
              <a:rPr lang="en-US" sz="2800" dirty="0" smtClean="0"/>
            </a:br>
            <a:r>
              <a:rPr lang="en-US" sz="2800" dirty="0" smtClean="0"/>
              <a:t>DREs are the experts dealing with impairment or non-impairment.</a:t>
            </a:r>
            <a:br>
              <a:rPr lang="en-US" sz="2800" dirty="0" smtClean="0"/>
            </a:br>
            <a:endParaRPr lang="en-US" sz="2800" dirty="0"/>
          </a:p>
        </p:txBody>
      </p:sp>
      <p:sp>
        <p:nvSpPr>
          <p:cNvPr id="5" name="Rectangle 4"/>
          <p:cNvSpPr/>
          <p:nvPr/>
        </p:nvSpPr>
        <p:spPr>
          <a:xfrm>
            <a:off x="152400" y="1905000"/>
            <a:ext cx="8763000" cy="1815882"/>
          </a:xfrm>
          <a:prstGeom prst="rect">
            <a:avLst/>
          </a:prstGeom>
        </p:spPr>
        <p:txBody>
          <a:bodyPr wrap="square">
            <a:spAutoFit/>
          </a:bodyPr>
          <a:lstStyle/>
          <a:p>
            <a:pPr algn="ctr"/>
            <a:r>
              <a:rPr lang="en-US" sz="2800" dirty="0" smtClean="0"/>
              <a:t>DRE’s  are responsible for documenting signs</a:t>
            </a:r>
          </a:p>
          <a:p>
            <a:pPr algn="ctr"/>
            <a:r>
              <a:rPr lang="en-US" sz="2800" dirty="0" smtClean="0"/>
              <a:t>of impairment </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948"/>
            <a:ext cx="8229600" cy="814852"/>
          </a:xfrm>
        </p:spPr>
        <p:txBody>
          <a:bodyPr>
            <a:normAutofit/>
          </a:bodyPr>
          <a:lstStyle/>
          <a:p>
            <a:pPr algn="ctr"/>
            <a:r>
              <a:rPr lang="en-US" sz="4000" dirty="0" smtClean="0">
                <a:effectLst/>
              </a:rPr>
              <a:t>Hospital Etiquette </a:t>
            </a:r>
            <a:endParaRPr lang="en-US" sz="4000" dirty="0">
              <a:effectLst/>
            </a:endParaRPr>
          </a:p>
        </p:txBody>
      </p:sp>
      <p:sp>
        <p:nvSpPr>
          <p:cNvPr id="17" name="Text Placeholder 16"/>
          <p:cNvSpPr>
            <a:spLocks noGrp="1"/>
          </p:cNvSpPr>
          <p:nvPr>
            <p:ph type="body" idx="1"/>
          </p:nvPr>
        </p:nvSpPr>
        <p:spPr>
          <a:xfrm>
            <a:off x="457200" y="1295400"/>
            <a:ext cx="4040188" cy="761999"/>
          </a:xfrm>
        </p:spPr>
        <p:txBody>
          <a:bodyPr/>
          <a:lstStyle/>
          <a:p>
            <a:endParaRPr lang="en-US" sz="2000" dirty="0" smtClean="0"/>
          </a:p>
          <a:p>
            <a:endParaRPr lang="en-US" sz="2000" dirty="0" smtClean="0"/>
          </a:p>
          <a:p>
            <a:endParaRPr lang="en-US" sz="2000" dirty="0" smtClean="0"/>
          </a:p>
          <a:p>
            <a:pPr algn="ctr"/>
            <a:endParaRPr lang="en-US" sz="2000" dirty="0" smtClean="0"/>
          </a:p>
          <a:p>
            <a:pPr algn="ctr"/>
            <a:r>
              <a:rPr lang="en-US" sz="2000" dirty="0" smtClean="0"/>
              <a:t>Hospital responsibility</a:t>
            </a:r>
            <a:endParaRPr lang="en-US" sz="2000" dirty="0"/>
          </a:p>
        </p:txBody>
      </p:sp>
      <p:sp>
        <p:nvSpPr>
          <p:cNvPr id="18" name="Text Placeholder 17"/>
          <p:cNvSpPr>
            <a:spLocks noGrp="1"/>
          </p:cNvSpPr>
          <p:nvPr>
            <p:ph type="body" sz="half" idx="3"/>
          </p:nvPr>
        </p:nvSpPr>
        <p:spPr>
          <a:xfrm>
            <a:off x="4645025" y="1535113"/>
            <a:ext cx="4041775" cy="522287"/>
          </a:xfrm>
        </p:spPr>
        <p:txBody>
          <a:bodyPr/>
          <a:lstStyle/>
          <a:p>
            <a:pPr algn="ctr"/>
            <a:r>
              <a:rPr lang="en-US" sz="2000" dirty="0" smtClean="0"/>
              <a:t>POLICE RESPONSIBILITY</a:t>
            </a:r>
            <a:endParaRPr lang="en-US" sz="2000" dirty="0"/>
          </a:p>
        </p:txBody>
      </p:sp>
      <p:sp>
        <p:nvSpPr>
          <p:cNvPr id="5" name="Text Placeholder 4"/>
          <p:cNvSpPr>
            <a:spLocks noGrp="1"/>
          </p:cNvSpPr>
          <p:nvPr>
            <p:ph sz="quarter" idx="2"/>
          </p:nvPr>
        </p:nvSpPr>
        <p:spPr/>
        <p:txBody>
          <a:bodyPr/>
          <a:lstStyle/>
          <a:p>
            <a:endParaRPr lang="en-US" sz="2400" dirty="0" smtClean="0"/>
          </a:p>
          <a:p>
            <a:endParaRPr lang="en-US" sz="2400" dirty="0" smtClean="0"/>
          </a:p>
          <a:p>
            <a:pPr>
              <a:buNone/>
            </a:pPr>
            <a:endParaRPr lang="en-US" sz="2400" dirty="0" smtClean="0"/>
          </a:p>
          <a:p>
            <a:endParaRPr lang="en-US" dirty="0"/>
          </a:p>
        </p:txBody>
      </p:sp>
      <p:pic>
        <p:nvPicPr>
          <p:cNvPr id="52226" name="Picture 2"/>
          <p:cNvPicPr>
            <a:picLocks noChangeAspect="1" noChangeArrowheads="1"/>
          </p:cNvPicPr>
          <p:nvPr/>
        </p:nvPicPr>
        <p:blipFill>
          <a:blip r:embed="rId3" cstate="print"/>
          <a:srcRect/>
          <a:stretch>
            <a:fillRect/>
          </a:stretch>
        </p:blipFill>
        <p:spPr bwMode="auto">
          <a:xfrm>
            <a:off x="609600" y="2743200"/>
            <a:ext cx="3721500" cy="2519306"/>
          </a:xfrm>
          <a:prstGeom prst="rect">
            <a:avLst/>
          </a:prstGeom>
          <a:noFill/>
          <a:ln w="9525">
            <a:noFill/>
            <a:miter lim="800000"/>
            <a:headEnd/>
            <a:tailEnd/>
          </a:ln>
          <a:effectLst/>
        </p:spPr>
      </p:pic>
      <p:sp>
        <p:nvSpPr>
          <p:cNvPr id="20" name="TextBox 19"/>
          <p:cNvSpPr txBox="1"/>
          <p:nvPr/>
        </p:nvSpPr>
        <p:spPr>
          <a:xfrm>
            <a:off x="457200" y="1524000"/>
            <a:ext cx="4267200" cy="923330"/>
          </a:xfrm>
          <a:prstGeom prst="rect">
            <a:avLst/>
          </a:prstGeom>
          <a:noFill/>
        </p:spPr>
        <p:txBody>
          <a:bodyPr wrap="square" rtlCol="0">
            <a:spAutoFit/>
          </a:bodyPr>
          <a:lstStyle/>
          <a:p>
            <a:endParaRPr lang="en-US" dirty="0" smtClean="0"/>
          </a:p>
          <a:p>
            <a:endParaRPr lang="en-US" dirty="0" smtClean="0"/>
          </a:p>
          <a:p>
            <a:pPr>
              <a:buFont typeface="Arial" pitchFamily="34" charset="0"/>
              <a:buChar char="•"/>
            </a:pPr>
            <a:endParaRPr lang="en-US" dirty="0" smtClean="0"/>
          </a:p>
        </p:txBody>
      </p:sp>
      <p:sp>
        <p:nvSpPr>
          <p:cNvPr id="21" name="Content Placeholder 20"/>
          <p:cNvSpPr txBox="1">
            <a:spLocks noGrp="1"/>
          </p:cNvSpPr>
          <p:nvPr>
            <p:ph sz="quarter" idx="4"/>
          </p:nvPr>
        </p:nvSpPr>
        <p:spPr>
          <a:xfrm>
            <a:off x="5257800" y="2362201"/>
            <a:ext cx="3429000" cy="1107996"/>
          </a:xfrm>
          <a:prstGeom prst="rect">
            <a:avLst/>
          </a:prstGeom>
          <a:noFill/>
        </p:spPr>
        <p:txBody>
          <a:bodyPr wrap="square" rtlCol="0">
            <a:spAutoFit/>
          </a:bodyPr>
          <a:lstStyle/>
          <a:p>
            <a:endParaRPr lang="en-US" dirty="0" smtClean="0"/>
          </a:p>
          <a:p>
            <a:endParaRPr lang="en-US" dirty="0" smtClean="0"/>
          </a:p>
          <a:p>
            <a:pPr>
              <a:buFont typeface="Arial" pitchFamily="34" charset="0"/>
              <a:buChar char="•"/>
            </a:pPr>
            <a:endParaRPr lang="en-US" dirty="0" smtClean="0"/>
          </a:p>
        </p:txBody>
      </p:sp>
      <p:pic>
        <p:nvPicPr>
          <p:cNvPr id="52233" name="Picture 9"/>
          <p:cNvPicPr>
            <a:picLocks noChangeAspect="1" noChangeArrowheads="1"/>
          </p:cNvPicPr>
          <p:nvPr/>
        </p:nvPicPr>
        <p:blipFill>
          <a:blip r:embed="rId4" cstate="print"/>
          <a:srcRect/>
          <a:stretch>
            <a:fillRect/>
          </a:stretch>
        </p:blipFill>
        <p:spPr bwMode="auto">
          <a:xfrm>
            <a:off x="5334000" y="2362200"/>
            <a:ext cx="2382044" cy="33383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685800"/>
            <a:ext cx="7772400" cy="1219200"/>
          </a:xfrm>
        </p:spPr>
        <p:txBody>
          <a:bodyPr>
            <a:normAutofit/>
          </a:bodyPr>
          <a:lstStyle/>
          <a:p>
            <a:pPr algn="ctr"/>
            <a:r>
              <a:rPr lang="en-US" dirty="0" smtClean="0">
                <a:solidFill>
                  <a:schemeClr val="accent4">
                    <a:lumMod val="40000"/>
                    <a:lumOff val="60000"/>
                  </a:schemeClr>
                </a:solidFill>
              </a:rPr>
              <a:t>H.I.P.A</a:t>
            </a:r>
            <a:br>
              <a:rPr lang="en-US" dirty="0" smtClean="0">
                <a:solidFill>
                  <a:schemeClr val="accent4">
                    <a:lumMod val="40000"/>
                    <a:lumOff val="60000"/>
                  </a:schemeClr>
                </a:solidFill>
              </a:rPr>
            </a:br>
            <a:r>
              <a:rPr lang="en-US" sz="2000" dirty="0" smtClean="0">
                <a:solidFill>
                  <a:schemeClr val="accent4">
                    <a:lumMod val="40000"/>
                    <a:lumOff val="60000"/>
                  </a:schemeClr>
                </a:solidFill>
              </a:rPr>
              <a:t>When can  information be released</a:t>
            </a:r>
            <a:endParaRPr lang="en-US" sz="2000" dirty="0">
              <a:solidFill>
                <a:schemeClr val="accent4">
                  <a:lumMod val="40000"/>
                  <a:lumOff val="60000"/>
                </a:schemeClr>
              </a:solidFill>
            </a:endParaRPr>
          </a:p>
        </p:txBody>
      </p:sp>
      <p:sp>
        <p:nvSpPr>
          <p:cNvPr id="5" name="Text Placeholder 4"/>
          <p:cNvSpPr>
            <a:spLocks noGrp="1"/>
          </p:cNvSpPr>
          <p:nvPr>
            <p:ph type="body" idx="1"/>
          </p:nvPr>
        </p:nvSpPr>
        <p:spPr>
          <a:xfrm>
            <a:off x="685800" y="3352800"/>
            <a:ext cx="7772400" cy="3352799"/>
          </a:xfrm>
        </p:spPr>
        <p:txBody>
          <a:bodyPr>
            <a:normAutofit fontScale="92500" lnSpcReduction="10000"/>
          </a:bodyPr>
          <a:lstStyle/>
          <a:p>
            <a:pPr algn="l">
              <a:buFont typeface="Arial" pitchFamily="34" charset="0"/>
              <a:buChar char="•"/>
            </a:pPr>
            <a:r>
              <a:rPr lang="en-US" dirty="0" smtClean="0"/>
              <a:t>  When necessary to minimize an imminent danger.</a:t>
            </a:r>
          </a:p>
          <a:p>
            <a:pPr algn="l"/>
            <a:endParaRPr lang="en-US" dirty="0" smtClean="0"/>
          </a:p>
          <a:p>
            <a:pPr algn="l">
              <a:buFont typeface="Arial" pitchFamily="34" charset="0"/>
              <a:buChar char="•"/>
            </a:pPr>
            <a:r>
              <a:rPr lang="en-US" dirty="0" smtClean="0"/>
              <a:t>  When necessary to identify </a:t>
            </a:r>
            <a:r>
              <a:rPr lang="en-US" dirty="0" smtClean="0"/>
              <a:t>or</a:t>
            </a:r>
            <a:r>
              <a:rPr lang="en-US" dirty="0" smtClean="0"/>
              <a:t> </a:t>
            </a:r>
            <a:r>
              <a:rPr lang="en-US" dirty="0" smtClean="0"/>
              <a:t>locate a suspect, fugitive, </a:t>
            </a:r>
          </a:p>
          <a:p>
            <a:pPr algn="l"/>
            <a:r>
              <a:rPr lang="en-US" dirty="0" smtClean="0"/>
              <a:t>    material witness, or missing person.</a:t>
            </a:r>
          </a:p>
          <a:p>
            <a:pPr algn="l"/>
            <a:endParaRPr lang="en-US" dirty="0" smtClean="0"/>
          </a:p>
          <a:p>
            <a:pPr algn="l">
              <a:buFont typeface="Arial" pitchFamily="34" charset="0"/>
              <a:buChar char="•"/>
            </a:pPr>
            <a:r>
              <a:rPr lang="en-US" dirty="0" smtClean="0"/>
              <a:t>   When it is follow up to a case initially reported by police.</a:t>
            </a:r>
          </a:p>
          <a:p>
            <a:pPr algn="l"/>
            <a:endParaRPr lang="en-US" dirty="0" smtClean="0"/>
          </a:p>
          <a:p>
            <a:pPr algn="l">
              <a:buFont typeface="Arial" pitchFamily="34" charset="0"/>
              <a:buChar char="•"/>
            </a:pPr>
            <a:r>
              <a:rPr lang="en-US" dirty="0" smtClean="0"/>
              <a:t>   When the information relates to the discharge of a patient and </a:t>
            </a:r>
          </a:p>
          <a:p>
            <a:pPr algn="l"/>
            <a:r>
              <a:rPr lang="en-US" dirty="0" smtClean="0"/>
              <a:t>    police request notification of release of the patient.</a:t>
            </a:r>
          </a:p>
          <a:p>
            <a:pPr algn="l"/>
            <a:endParaRPr lang="en-US" dirty="0" smtClean="0"/>
          </a:p>
          <a:p>
            <a:pPr algn="l">
              <a:buFont typeface="Arial" pitchFamily="34" charset="0"/>
              <a:buChar char="•"/>
            </a:pPr>
            <a:r>
              <a:rPr lang="en-US" dirty="0" smtClean="0"/>
              <a:t>   The information relates to the victim of a crime and involves </a:t>
            </a:r>
          </a:p>
          <a:p>
            <a:pPr algn="l"/>
            <a:r>
              <a:rPr lang="en-US" dirty="0" smtClean="0"/>
              <a:t>    minimization of imminent danger.</a:t>
            </a:r>
          </a:p>
          <a:p>
            <a:pPr algn="l"/>
            <a:endParaRPr lang="en-US" dirty="0" smtClean="0"/>
          </a:p>
          <a:p>
            <a:pPr algn="l">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4">
                    <a:lumMod val="40000"/>
                    <a:lumOff val="60000"/>
                  </a:schemeClr>
                </a:solidFill>
              </a:rPr>
              <a:t>Clearing The Scene Or Hospital</a:t>
            </a:r>
            <a:r>
              <a:rPr lang="en-US" dirty="0" smtClean="0">
                <a:solidFill>
                  <a:srgbClr val="FF0000"/>
                </a:solidFill>
              </a:rPr>
              <a:t>	</a:t>
            </a:r>
            <a:endParaRPr lang="en-US" dirty="0">
              <a:solidFill>
                <a:srgbClr val="FF0000"/>
              </a:solidFill>
            </a:endParaRPr>
          </a:p>
        </p:txBody>
      </p:sp>
      <p:sp>
        <p:nvSpPr>
          <p:cNvPr id="3" name="Text Placeholder 2"/>
          <p:cNvSpPr>
            <a:spLocks noGrp="1"/>
          </p:cNvSpPr>
          <p:nvPr>
            <p:ph type="body" idx="4294967295"/>
          </p:nvPr>
        </p:nvSpPr>
        <p:spPr>
          <a:xfrm>
            <a:off x="762000" y="1828800"/>
            <a:ext cx="7772400" cy="4114800"/>
          </a:xfrm>
        </p:spPr>
        <p:txBody>
          <a:bodyPr>
            <a:normAutofit fontScale="92500" lnSpcReduction="20000"/>
          </a:bodyPr>
          <a:lstStyle/>
          <a:p>
            <a:pPr algn="ctr">
              <a:buNone/>
            </a:pPr>
            <a:r>
              <a:rPr lang="en-US" dirty="0" smtClean="0"/>
              <a:t>DRE and Lead Investigator should have ONE last conversation prior to clearing the investigation. </a:t>
            </a:r>
          </a:p>
          <a:p>
            <a:pPr algn="ctr">
              <a:buNone/>
            </a:pPr>
            <a:endParaRPr lang="en-US" dirty="0" smtClean="0"/>
          </a:p>
          <a:p>
            <a:pPr algn="ctr">
              <a:buNone/>
            </a:pPr>
            <a:r>
              <a:rPr lang="en-US" dirty="0" smtClean="0"/>
              <a:t> </a:t>
            </a:r>
          </a:p>
          <a:p>
            <a:pPr algn="ctr">
              <a:buNone/>
            </a:pPr>
            <a:endParaRPr lang="en-US" dirty="0" smtClean="0"/>
          </a:p>
          <a:p>
            <a:pPr algn="ctr">
              <a:buNone/>
            </a:pPr>
            <a:endParaRPr lang="en-US" dirty="0" smtClean="0"/>
          </a:p>
          <a:p>
            <a:pPr algn="ctr">
              <a:buNone/>
            </a:pPr>
            <a:endParaRPr lang="en-US" dirty="0" smtClean="0"/>
          </a:p>
          <a:p>
            <a:pPr algn="ctr">
              <a:buNone/>
            </a:pPr>
            <a:r>
              <a:rPr lang="en-US" dirty="0" smtClean="0"/>
              <a:t>Final permission should be noted in the officer’s/Trooper’s report on the ‘official release’ from investigating further.  </a:t>
            </a:r>
            <a:endParaRPr lang="en-US" dirty="0"/>
          </a:p>
        </p:txBody>
      </p:sp>
      <p:pic>
        <p:nvPicPr>
          <p:cNvPr id="53251" name="Picture 3"/>
          <p:cNvPicPr>
            <a:picLocks noChangeAspect="1" noChangeArrowheads="1"/>
          </p:cNvPicPr>
          <p:nvPr/>
        </p:nvPicPr>
        <p:blipFill>
          <a:blip r:embed="rId2" cstate="print"/>
          <a:srcRect/>
          <a:stretch>
            <a:fillRect/>
          </a:stretch>
        </p:blipFill>
        <p:spPr bwMode="auto">
          <a:xfrm>
            <a:off x="3276600" y="2895600"/>
            <a:ext cx="24384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Conclusion</a:t>
            </a:r>
            <a:endParaRPr lang="en-US" dirty="0"/>
          </a:p>
        </p:txBody>
      </p:sp>
      <p:sp>
        <p:nvSpPr>
          <p:cNvPr id="4" name="Content Placeholder 3"/>
          <p:cNvSpPr>
            <a:spLocks noGrp="1"/>
          </p:cNvSpPr>
          <p:nvPr>
            <p:ph sz="half" idx="1"/>
          </p:nvPr>
        </p:nvSpPr>
        <p:spPr>
          <a:xfrm>
            <a:off x="457200" y="1447800"/>
            <a:ext cx="4038600" cy="4724400"/>
          </a:xfrm>
        </p:spPr>
        <p:txBody>
          <a:bodyPr>
            <a:normAutofit fontScale="62500" lnSpcReduction="20000"/>
          </a:bodyPr>
          <a:lstStyle/>
          <a:p>
            <a:endParaRPr lang="en-US" dirty="0" smtClean="0"/>
          </a:p>
          <a:p>
            <a:pPr>
              <a:buNone/>
            </a:pPr>
            <a:r>
              <a:rPr lang="en-US" sz="4400" dirty="0" smtClean="0"/>
              <a:t>When Should This Training Be Used?</a:t>
            </a:r>
          </a:p>
          <a:p>
            <a:endParaRPr lang="en-US" dirty="0" smtClean="0"/>
          </a:p>
          <a:p>
            <a:pPr lvl="1">
              <a:buNone/>
            </a:pPr>
            <a:r>
              <a:rPr lang="en-US" sz="3300" dirty="0" smtClean="0"/>
              <a:t>At any and all serious (debilitating) injury, fatality, vehicular homicide, and vehicular assault collisions</a:t>
            </a:r>
          </a:p>
          <a:p>
            <a:endParaRPr lang="en-US" dirty="0"/>
          </a:p>
        </p:txBody>
      </p:sp>
      <p:sp>
        <p:nvSpPr>
          <p:cNvPr id="5" name="Content Placeholder 4"/>
          <p:cNvSpPr>
            <a:spLocks noGrp="1"/>
          </p:cNvSpPr>
          <p:nvPr>
            <p:ph sz="half" idx="2"/>
          </p:nvPr>
        </p:nvSpPr>
        <p:spPr>
          <a:xfrm>
            <a:off x="4648200" y="1645920"/>
            <a:ext cx="4267200" cy="4526280"/>
          </a:xfrm>
        </p:spPr>
        <p:txBody>
          <a:bodyPr>
            <a:normAutofit fontScale="62500" lnSpcReduction="20000"/>
          </a:bodyPr>
          <a:lstStyle/>
          <a:p>
            <a:pPr>
              <a:buNone/>
            </a:pPr>
            <a:r>
              <a:rPr lang="en-US" sz="4400" dirty="0" smtClean="0"/>
              <a:t>Why?</a:t>
            </a:r>
          </a:p>
          <a:p>
            <a:pPr>
              <a:buNone/>
            </a:pPr>
            <a:endParaRPr lang="en-US" dirty="0" smtClean="0"/>
          </a:p>
          <a:p>
            <a:pPr>
              <a:buNone/>
            </a:pPr>
            <a:r>
              <a:rPr lang="en-US" sz="3300" dirty="0" smtClean="0"/>
              <a:t>Because it’s our job, duty, and oath</a:t>
            </a:r>
          </a:p>
          <a:p>
            <a:pPr>
              <a:buFont typeface="Arial" pitchFamily="34" charset="0"/>
              <a:buChar char="•"/>
            </a:pPr>
            <a:endParaRPr lang="en-US" sz="3200" dirty="0" smtClean="0"/>
          </a:p>
          <a:p>
            <a:pPr>
              <a:buNone/>
            </a:pPr>
            <a:r>
              <a:rPr lang="en-US" sz="3200" dirty="0" smtClean="0"/>
              <a:t>The public expects and deserves a thorough and complete   investigation</a:t>
            </a:r>
          </a:p>
          <a:p>
            <a:pPr>
              <a:buFont typeface="Arial" pitchFamily="34" charset="0"/>
              <a:buChar char="•"/>
            </a:pPr>
            <a:endParaRPr lang="en-US" sz="3200" dirty="0" smtClean="0"/>
          </a:p>
          <a:p>
            <a:pPr>
              <a:buNone/>
            </a:pPr>
            <a:r>
              <a:rPr lang="en-US" sz="3200" dirty="0" smtClean="0"/>
              <a:t>Sometimes even victims actions play a role in the collision and </a:t>
            </a:r>
          </a:p>
          <a:p>
            <a:pPr>
              <a:buNone/>
            </a:pPr>
            <a:r>
              <a:rPr lang="en-US" sz="3200" dirty="0" smtClean="0"/>
              <a:t>    	impairment needs to be        investigated</a:t>
            </a:r>
          </a:p>
          <a:p>
            <a:pPr>
              <a:buNone/>
            </a:pPr>
            <a:r>
              <a:rPr lang="en-US" sz="3200" dirty="0" smtClean="0"/>
              <a:t> </a:t>
            </a:r>
          </a:p>
          <a:p>
            <a:pPr>
              <a:buNone/>
            </a:pPr>
            <a:r>
              <a:rPr lang="en-US" sz="3200" dirty="0" smtClean="0"/>
              <a:t>Helps cover the victim if they are not impaired</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0"/>
            <a:ext cx="8229600" cy="1143000"/>
          </a:xfrm>
        </p:spPr>
        <p:txBody>
          <a:bodyPr>
            <a:normAutofit/>
          </a:bodyPr>
          <a:lstStyle/>
          <a:p>
            <a:pPr algn="ctr"/>
            <a:r>
              <a:rPr lang="en-US" sz="3600" dirty="0" smtClean="0"/>
              <a:t>Why is this training important?</a:t>
            </a:r>
            <a:endParaRPr lang="en-US" sz="3600" dirty="0"/>
          </a:p>
        </p:txBody>
      </p:sp>
      <p:pic>
        <p:nvPicPr>
          <p:cNvPr id="1026" name="Picture 2" descr="C:\Users\Stacy\AppData\Local\Microsoft\Windows\Temporary Internet Files\Low\Content.IE5\NFR2WK58\MC900434859[1].PNG"/>
          <p:cNvPicPr>
            <a:picLocks noChangeAspect="1" noChangeArrowheads="1"/>
          </p:cNvPicPr>
          <p:nvPr/>
        </p:nvPicPr>
        <p:blipFill>
          <a:blip r:embed="rId3" cstate="print"/>
          <a:srcRect/>
          <a:stretch>
            <a:fillRect/>
          </a:stretch>
        </p:blipFill>
        <p:spPr bwMode="auto">
          <a:xfrm>
            <a:off x="2895600" y="1981200"/>
            <a:ext cx="3600450" cy="36004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685800"/>
            <a:ext cx="7772400" cy="3293209"/>
          </a:xfrm>
          <a:prstGeom prst="rect">
            <a:avLst/>
          </a:prstGeom>
          <a:noFill/>
        </p:spPr>
        <p:txBody>
          <a:bodyPr wrap="square" rtlCol="0">
            <a:spAutoFit/>
          </a:bodyPr>
          <a:lstStyle/>
          <a:p>
            <a:pPr algn="ctr"/>
            <a:r>
              <a:rPr lang="en-US" sz="2800" dirty="0" smtClean="0">
                <a:solidFill>
                  <a:schemeClr val="tx2">
                    <a:lumMod val="90000"/>
                  </a:schemeClr>
                </a:solidFill>
              </a:rPr>
              <a:t>Center of Disease Control and Prevention</a:t>
            </a:r>
          </a:p>
          <a:p>
            <a:pPr algn="ctr"/>
            <a:endParaRPr lang="en-US" dirty="0" smtClean="0"/>
          </a:p>
          <a:p>
            <a:pPr>
              <a:buClr>
                <a:srgbClr val="92D050"/>
              </a:buClr>
              <a:buFont typeface="Arial" pitchFamily="34" charset="0"/>
              <a:buChar char="•"/>
            </a:pPr>
            <a:r>
              <a:rPr lang="en-US" dirty="0" smtClean="0"/>
              <a:t>   In 2010, 10,228 people were killed in alcohol related collisions, this is    </a:t>
            </a:r>
          </a:p>
          <a:p>
            <a:pPr>
              <a:buClr>
                <a:srgbClr val="92D050"/>
              </a:buClr>
            </a:pPr>
            <a:r>
              <a:rPr lang="en-US" dirty="0" smtClean="0"/>
              <a:t>    nearly 1/3 of all traffic related fatalities.</a:t>
            </a:r>
          </a:p>
          <a:p>
            <a:pPr>
              <a:buClr>
                <a:srgbClr val="92D050"/>
              </a:buClr>
              <a:buFont typeface="Arial" pitchFamily="34" charset="0"/>
              <a:buChar char="•"/>
            </a:pPr>
            <a:endParaRPr lang="en-US" dirty="0" smtClean="0"/>
          </a:p>
          <a:p>
            <a:pPr>
              <a:buClr>
                <a:srgbClr val="92D050"/>
              </a:buClr>
              <a:buFont typeface="Arial" pitchFamily="34" charset="0"/>
              <a:buChar char="•"/>
            </a:pPr>
            <a:r>
              <a:rPr lang="en-US" dirty="0" smtClean="0"/>
              <a:t>   In 2010, 1.4 million drivers were arrested for driving impaired, this is </a:t>
            </a:r>
          </a:p>
          <a:p>
            <a:pPr>
              <a:buClr>
                <a:srgbClr val="92D050"/>
              </a:buClr>
            </a:pPr>
            <a:r>
              <a:rPr lang="en-US" dirty="0" smtClean="0"/>
              <a:t>    only 1% of the 112 million  self-reported episodes of impaired driving   </a:t>
            </a:r>
          </a:p>
          <a:p>
            <a:pPr>
              <a:buClr>
                <a:srgbClr val="92D050"/>
              </a:buClr>
            </a:pPr>
            <a:r>
              <a:rPr lang="en-US" dirty="0" smtClean="0"/>
              <a:t>    by US adults. </a:t>
            </a:r>
          </a:p>
          <a:p>
            <a:pPr>
              <a:buClr>
                <a:srgbClr val="92D050"/>
              </a:buClr>
              <a:buFont typeface="Arial" pitchFamily="34" charset="0"/>
              <a:buChar char="•"/>
            </a:pPr>
            <a:endParaRPr lang="en-US" dirty="0" smtClean="0"/>
          </a:p>
          <a:p>
            <a:pPr>
              <a:buClr>
                <a:srgbClr val="92D050"/>
              </a:buClr>
              <a:buFont typeface="Arial" pitchFamily="34" charset="0"/>
              <a:buChar char="•"/>
            </a:pPr>
            <a:r>
              <a:rPr lang="en-US" dirty="0" smtClean="0"/>
              <a:t>  Drug impaired drivers account for approximately 18% of motor  </a:t>
            </a:r>
          </a:p>
          <a:p>
            <a:pPr>
              <a:buClr>
                <a:srgbClr val="92D050"/>
              </a:buClr>
            </a:pPr>
            <a:r>
              <a:rPr lang="en-US" dirty="0" smtClean="0"/>
              <a:t>   vehicle deaths.</a:t>
            </a:r>
            <a:endParaRPr lang="en-US" dirty="0"/>
          </a:p>
        </p:txBody>
      </p:sp>
      <p:sp>
        <p:nvSpPr>
          <p:cNvPr id="7" name="TextBox 6"/>
          <p:cNvSpPr txBox="1"/>
          <p:nvPr/>
        </p:nvSpPr>
        <p:spPr>
          <a:xfrm>
            <a:off x="533400" y="6096000"/>
            <a:ext cx="8458200" cy="276999"/>
          </a:xfrm>
          <a:prstGeom prst="rect">
            <a:avLst/>
          </a:prstGeom>
          <a:noFill/>
        </p:spPr>
        <p:txBody>
          <a:bodyPr wrap="square" rtlCol="0">
            <a:spAutoFit/>
          </a:bodyPr>
          <a:lstStyle/>
          <a:p>
            <a:r>
              <a:rPr lang="en-US" sz="1200" dirty="0" smtClean="0"/>
              <a:t>* http://www.cdc.gov/MotorVehicleSafety/Impaired_Driving/impaired-drv_factsheet.html</a:t>
            </a:r>
            <a:endParaRPr lang="en-US" sz="1200" dirty="0"/>
          </a:p>
        </p:txBody>
      </p:sp>
      <p:pic>
        <p:nvPicPr>
          <p:cNvPr id="8" name="Picture 2" descr="C:\Documents and Settings\smoa225\Desktop\Closed cases\Closed case 2010\10-008675\1148 photoa\P6090003.JPG"/>
          <p:cNvPicPr>
            <a:picLocks noChangeAspect="1" noChangeArrowheads="1"/>
          </p:cNvPicPr>
          <p:nvPr/>
        </p:nvPicPr>
        <p:blipFill>
          <a:blip r:embed="rId3" cstate="print"/>
          <a:srcRect/>
          <a:stretch>
            <a:fillRect/>
          </a:stretch>
        </p:blipFill>
        <p:spPr bwMode="auto">
          <a:xfrm>
            <a:off x="228600" y="4114800"/>
            <a:ext cx="2336800" cy="1752600"/>
          </a:xfrm>
          <a:prstGeom prst="rect">
            <a:avLst/>
          </a:prstGeom>
          <a:noFill/>
        </p:spPr>
      </p:pic>
      <p:pic>
        <p:nvPicPr>
          <p:cNvPr id="1026" name="Picture 2" descr="C:\Documents and Settings\smoa225\Desktop\external hard drive\POPS\PEDER\videome\IMG_0565.jpg"/>
          <p:cNvPicPr>
            <a:picLocks noChangeAspect="1" noChangeArrowheads="1"/>
          </p:cNvPicPr>
          <p:nvPr/>
        </p:nvPicPr>
        <p:blipFill>
          <a:blip r:embed="rId4" cstate="print"/>
          <a:srcRect l="32247" t="31846" r="15203" b="23570"/>
          <a:stretch>
            <a:fillRect/>
          </a:stretch>
        </p:blipFill>
        <p:spPr bwMode="auto">
          <a:xfrm>
            <a:off x="6019800" y="4114800"/>
            <a:ext cx="2754086" cy="1752600"/>
          </a:xfrm>
          <a:prstGeom prst="rect">
            <a:avLst/>
          </a:prstGeom>
          <a:noFill/>
        </p:spPr>
      </p:pic>
      <p:pic>
        <p:nvPicPr>
          <p:cNvPr id="1027" name="Picture 3" descr="C:\Documents and Settings\smoa225\Desktop\external hard drive\POPS\PEDER\videome\P1010937.JPG"/>
          <p:cNvPicPr>
            <a:picLocks noChangeAspect="1" noChangeArrowheads="1"/>
          </p:cNvPicPr>
          <p:nvPr/>
        </p:nvPicPr>
        <p:blipFill>
          <a:blip r:embed="rId5" cstate="print"/>
          <a:srcRect l="8235" t="23529" b="13726"/>
          <a:stretch>
            <a:fillRect/>
          </a:stretch>
        </p:blipFill>
        <p:spPr bwMode="auto">
          <a:xfrm>
            <a:off x="2667000" y="4114800"/>
            <a:ext cx="3211830" cy="164709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Because of them</a:t>
            </a:r>
            <a:endParaRPr lang="en-US" dirty="0"/>
          </a:p>
        </p:txBody>
      </p:sp>
      <p:pic>
        <p:nvPicPr>
          <p:cNvPr id="3" name="Picture 4" descr="A memorial at Decatur High School honors the memory of Derek King, Nicholas Hodgins and Emmanuel Franco. These three Decatur students were killed in 2010 after being hit by drunk drivers. - Andy Hobbs/The Mirror"/>
          <p:cNvPicPr>
            <a:picLocks noChangeAspect="1" noChangeArrowheads="1"/>
          </p:cNvPicPr>
          <p:nvPr/>
        </p:nvPicPr>
        <p:blipFill>
          <a:blip r:embed="rId2" cstate="print"/>
          <a:srcRect/>
          <a:stretch>
            <a:fillRect/>
          </a:stretch>
        </p:blipFill>
        <p:spPr bwMode="auto">
          <a:xfrm rot="1889891">
            <a:off x="6621504" y="4601623"/>
            <a:ext cx="2293326" cy="1524000"/>
          </a:xfrm>
          <a:prstGeom prst="rect">
            <a:avLst/>
          </a:prstGeom>
          <a:noFill/>
        </p:spPr>
      </p:pic>
      <p:pic>
        <p:nvPicPr>
          <p:cNvPr id="4" name="Picture 2" descr="C:\Documents and Settings\smoa225\Desktop\hodgins.jpg"/>
          <p:cNvPicPr>
            <a:picLocks noChangeAspect="1" noChangeArrowheads="1"/>
          </p:cNvPicPr>
          <p:nvPr/>
        </p:nvPicPr>
        <p:blipFill>
          <a:blip r:embed="rId3" cstate="print"/>
          <a:srcRect/>
          <a:stretch>
            <a:fillRect/>
          </a:stretch>
        </p:blipFill>
        <p:spPr bwMode="auto">
          <a:xfrm>
            <a:off x="6172200" y="1524000"/>
            <a:ext cx="2613000" cy="2242236"/>
          </a:xfrm>
          <a:prstGeom prst="rect">
            <a:avLst/>
          </a:prstGeom>
          <a:noFill/>
        </p:spPr>
      </p:pic>
      <p:pic>
        <p:nvPicPr>
          <p:cNvPr id="5" name="Content Placeholder 4" descr="IMG_0506.JPG"/>
          <p:cNvPicPr>
            <a:picLocks noChangeAspect="1"/>
          </p:cNvPicPr>
          <p:nvPr/>
        </p:nvPicPr>
        <p:blipFill>
          <a:blip r:embed="rId4" cstate="print"/>
          <a:stretch>
            <a:fillRect/>
          </a:stretch>
        </p:blipFill>
        <p:spPr>
          <a:xfrm rot="20412215">
            <a:off x="677199" y="1211445"/>
            <a:ext cx="2286000" cy="3048000"/>
          </a:xfrm>
          <a:prstGeom prst="rect">
            <a:avLst/>
          </a:prstGeom>
        </p:spPr>
      </p:pic>
      <p:pic>
        <p:nvPicPr>
          <p:cNvPr id="2050" name="Picture 2" descr="china_002.jpg"/>
          <p:cNvPicPr>
            <a:picLocks noChangeAspect="1" noChangeArrowheads="1"/>
          </p:cNvPicPr>
          <p:nvPr/>
        </p:nvPicPr>
        <p:blipFill>
          <a:blip r:embed="rId5" cstate="print"/>
          <a:srcRect/>
          <a:stretch>
            <a:fillRect/>
          </a:stretch>
        </p:blipFill>
        <p:spPr bwMode="auto">
          <a:xfrm>
            <a:off x="2971800" y="1524000"/>
            <a:ext cx="2514600" cy="1885950"/>
          </a:xfrm>
          <a:prstGeom prst="rect">
            <a:avLst/>
          </a:prstGeom>
          <a:noFill/>
        </p:spPr>
      </p:pic>
      <p:pic>
        <p:nvPicPr>
          <p:cNvPr id="2052" name="Picture 4" descr="dscf2092.jpg"/>
          <p:cNvPicPr>
            <a:picLocks noChangeAspect="1" noChangeArrowheads="1"/>
          </p:cNvPicPr>
          <p:nvPr/>
        </p:nvPicPr>
        <p:blipFill>
          <a:blip r:embed="rId6" cstate="print"/>
          <a:srcRect/>
          <a:stretch>
            <a:fillRect/>
          </a:stretch>
        </p:blipFill>
        <p:spPr bwMode="auto">
          <a:xfrm rot="1412199">
            <a:off x="2210943" y="3829366"/>
            <a:ext cx="2828792" cy="2121594"/>
          </a:xfrm>
          <a:prstGeom prst="rect">
            <a:avLst/>
          </a:prstGeom>
          <a:noFill/>
        </p:spPr>
      </p:pic>
      <p:pic>
        <p:nvPicPr>
          <p:cNvPr id="2056" name="Picture 8" descr="http://ts4.mm.bing.net/th?id=H.4589800764343527&amp;pid=1.7"/>
          <p:cNvPicPr>
            <a:picLocks noChangeAspect="1" noChangeArrowheads="1"/>
          </p:cNvPicPr>
          <p:nvPr/>
        </p:nvPicPr>
        <p:blipFill>
          <a:blip r:embed="rId7" cstate="print"/>
          <a:srcRect/>
          <a:stretch>
            <a:fillRect/>
          </a:stretch>
        </p:blipFill>
        <p:spPr bwMode="auto">
          <a:xfrm>
            <a:off x="457200" y="3886200"/>
            <a:ext cx="1752600" cy="2605839"/>
          </a:xfrm>
          <a:prstGeom prst="rect">
            <a:avLst/>
          </a:prstGeom>
          <a:noFill/>
        </p:spPr>
      </p:pic>
      <p:pic>
        <p:nvPicPr>
          <p:cNvPr id="31746" name="Picture 2" descr="C:\Documents and Settings\smoa225\Desktop\facebook_-1500176829.JPG"/>
          <p:cNvPicPr>
            <a:picLocks noChangeAspect="1" noChangeArrowheads="1"/>
          </p:cNvPicPr>
          <p:nvPr/>
        </p:nvPicPr>
        <p:blipFill>
          <a:blip r:embed="rId8" cstate="print"/>
          <a:srcRect/>
          <a:stretch>
            <a:fillRect/>
          </a:stretch>
        </p:blipFill>
        <p:spPr bwMode="auto">
          <a:xfrm>
            <a:off x="4876800" y="4343400"/>
            <a:ext cx="2084387" cy="2206998"/>
          </a:xfrm>
          <a:prstGeom prst="rect">
            <a:avLst/>
          </a:prstGeom>
          <a:noFill/>
        </p:spPr>
      </p:pic>
      <p:pic>
        <p:nvPicPr>
          <p:cNvPr id="2054" name="Picture 6" descr="Trevor Pierce"/>
          <p:cNvPicPr>
            <a:picLocks noChangeAspect="1" noChangeArrowheads="1"/>
          </p:cNvPicPr>
          <p:nvPr/>
        </p:nvPicPr>
        <p:blipFill>
          <a:blip r:embed="rId9" cstate="print"/>
          <a:srcRect/>
          <a:stretch>
            <a:fillRect/>
          </a:stretch>
        </p:blipFill>
        <p:spPr bwMode="auto">
          <a:xfrm rot="21042432">
            <a:off x="5236328" y="2824235"/>
            <a:ext cx="1143000" cy="17145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3536"/>
            <a:ext cx="8229600" cy="965664"/>
          </a:xfrm>
        </p:spPr>
        <p:txBody>
          <a:bodyPr>
            <a:normAutofit fontScale="90000"/>
          </a:bodyPr>
          <a:lstStyle/>
          <a:p>
            <a:pPr algn="ctr"/>
            <a:r>
              <a:rPr lang="en-US" sz="4800" dirty="0" smtClean="0"/>
              <a:t/>
            </a:r>
            <a:br>
              <a:rPr lang="en-US" sz="4800" dirty="0" smtClean="0"/>
            </a:br>
            <a:r>
              <a:rPr lang="en-US" sz="4800" dirty="0" smtClean="0"/>
              <a:t>Role of an investigator</a:t>
            </a:r>
            <a:endParaRPr lang="en-US" dirty="0"/>
          </a:p>
        </p:txBody>
      </p:sp>
      <p:sp>
        <p:nvSpPr>
          <p:cNvPr id="4" name="Content Placeholder 3"/>
          <p:cNvSpPr>
            <a:spLocks noGrp="1"/>
          </p:cNvSpPr>
          <p:nvPr>
            <p:ph sz="half" idx="1"/>
          </p:nvPr>
        </p:nvSpPr>
        <p:spPr>
          <a:xfrm>
            <a:off x="457200" y="1645920"/>
            <a:ext cx="4038600" cy="4983480"/>
          </a:xfrm>
        </p:spPr>
        <p:txBody>
          <a:bodyPr>
            <a:noAutofit/>
          </a:bodyPr>
          <a:lstStyle/>
          <a:p>
            <a:pPr>
              <a:buFont typeface="Arial" pitchFamily="34" charset="0"/>
              <a:buChar char="•"/>
            </a:pPr>
            <a:r>
              <a:rPr lang="en-US" sz="2000" dirty="0" smtClean="0"/>
              <a:t>To respond to and investigate serious injury/fatality/</a:t>
            </a:r>
          </a:p>
          <a:p>
            <a:pPr>
              <a:buNone/>
            </a:pPr>
            <a:r>
              <a:rPr lang="en-US" sz="2000" dirty="0" smtClean="0"/>
              <a:t>     felony/patrol car collisions</a:t>
            </a:r>
          </a:p>
          <a:p>
            <a:pPr>
              <a:buNone/>
            </a:pPr>
            <a:endParaRPr lang="en-US" sz="2000" dirty="0" smtClean="0"/>
          </a:p>
          <a:p>
            <a:pPr>
              <a:buFont typeface="Arial" pitchFamily="34" charset="0"/>
              <a:buChar char="•"/>
            </a:pPr>
            <a:r>
              <a:rPr lang="en-US" sz="2000" dirty="0" smtClean="0"/>
              <a:t>Effective communication  with others to ensure a thorough  investigation  </a:t>
            </a:r>
          </a:p>
          <a:p>
            <a:pPr>
              <a:buFont typeface="Arial" pitchFamily="34" charset="0"/>
              <a:buChar char="•"/>
            </a:pPr>
            <a:endParaRPr lang="en-US" sz="2000" dirty="0" smtClean="0"/>
          </a:p>
          <a:p>
            <a:pPr>
              <a:buFont typeface="Arial" pitchFamily="34" charset="0"/>
              <a:buChar char="•"/>
            </a:pPr>
            <a:r>
              <a:rPr lang="en-US" sz="2000" dirty="0" smtClean="0"/>
              <a:t>Complete a thorough investigation</a:t>
            </a:r>
          </a:p>
          <a:p>
            <a:pPr>
              <a:buFont typeface="Arial" pitchFamily="34" charset="0"/>
              <a:buChar char="•"/>
            </a:pPr>
            <a:endParaRPr lang="en-US" sz="2000" dirty="0" smtClean="0"/>
          </a:p>
          <a:p>
            <a:pPr>
              <a:buFont typeface="Arial" pitchFamily="34" charset="0"/>
              <a:buChar char="•"/>
            </a:pPr>
            <a:r>
              <a:rPr lang="en-US" sz="2000" dirty="0" smtClean="0"/>
              <a:t>Recommend  or refer charges to the court</a:t>
            </a:r>
          </a:p>
        </p:txBody>
      </p:sp>
      <p:pic>
        <p:nvPicPr>
          <p:cNvPr id="6" name="Content Placeholder 5" descr="P1010128.JPG"/>
          <p:cNvPicPr>
            <a:picLocks noGrp="1" noChangeAspect="1"/>
          </p:cNvPicPr>
          <p:nvPr>
            <p:ph sz="half" idx="2"/>
          </p:nvPr>
        </p:nvPicPr>
        <p:blipFill>
          <a:blip r:embed="rId3" cstate="print"/>
          <a:stretch>
            <a:fillRect/>
          </a:stretch>
        </p:blipFill>
        <p:spPr>
          <a:xfrm>
            <a:off x="4648200" y="1447800"/>
            <a:ext cx="3505200" cy="2402082"/>
          </a:xfrm>
          <a:prstGeom prst="rect">
            <a:avLst/>
          </a:prstGeom>
        </p:spPr>
      </p:pic>
      <p:pic>
        <p:nvPicPr>
          <p:cNvPr id="7" name="Picture 6" descr="P1010029.JPG"/>
          <p:cNvPicPr>
            <a:picLocks noChangeAspect="1"/>
          </p:cNvPicPr>
          <p:nvPr/>
        </p:nvPicPr>
        <p:blipFill>
          <a:blip r:embed="rId4" cstate="print"/>
          <a:stretch>
            <a:fillRect/>
          </a:stretch>
        </p:blipFill>
        <p:spPr>
          <a:xfrm>
            <a:off x="4572000" y="3886200"/>
            <a:ext cx="3784600" cy="27622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447800"/>
            <a:ext cx="8001000" cy="3416320"/>
          </a:xfrm>
          <a:prstGeom prst="rect">
            <a:avLst/>
          </a:prstGeom>
          <a:noFill/>
        </p:spPr>
        <p:txBody>
          <a:bodyPr wrap="square" rtlCol="0">
            <a:spAutoFit/>
          </a:bodyPr>
          <a:lstStyle/>
          <a:p>
            <a:pPr>
              <a:buClr>
                <a:srgbClr val="92D050"/>
              </a:buClr>
              <a:buFont typeface="Arial" pitchFamily="34" charset="0"/>
              <a:buChar char="•"/>
            </a:pPr>
            <a:r>
              <a:rPr lang="en-US" dirty="0" smtClean="0"/>
              <a:t>  </a:t>
            </a:r>
            <a:r>
              <a:rPr lang="en-US" sz="2000" dirty="0" smtClean="0"/>
              <a:t>Evaluate impaired driver for type of drug impairment</a:t>
            </a:r>
          </a:p>
          <a:p>
            <a:pPr>
              <a:buClr>
                <a:srgbClr val="92D050"/>
              </a:buClr>
              <a:buFont typeface="Arial" pitchFamily="34" charset="0"/>
              <a:buChar char="•"/>
            </a:pPr>
            <a:endParaRPr lang="en-US" sz="2000" dirty="0" smtClean="0"/>
          </a:p>
          <a:p>
            <a:pPr>
              <a:buClr>
                <a:srgbClr val="92D050"/>
              </a:buClr>
              <a:buFont typeface="Arial" pitchFamily="34" charset="0"/>
              <a:buChar char="•"/>
            </a:pPr>
            <a:r>
              <a:rPr lang="en-US" sz="2000" dirty="0" smtClean="0"/>
              <a:t>  Assist investigators with felony/fatal collision investigations</a:t>
            </a:r>
          </a:p>
          <a:p>
            <a:pPr>
              <a:buClr>
                <a:srgbClr val="92D050"/>
              </a:buClr>
              <a:buFont typeface="Arial" pitchFamily="34" charset="0"/>
              <a:buChar char="•"/>
            </a:pPr>
            <a:endParaRPr lang="en-US" sz="2000" dirty="0" smtClean="0"/>
          </a:p>
          <a:p>
            <a:pPr>
              <a:buClr>
                <a:srgbClr val="92D050"/>
              </a:buClr>
              <a:buFont typeface="Arial" pitchFamily="34" charset="0"/>
              <a:buChar char="•"/>
            </a:pPr>
            <a:r>
              <a:rPr lang="en-US" sz="2000" dirty="0" smtClean="0"/>
              <a:t>   Thorough evaluation of surviving drivers for any impairment</a:t>
            </a:r>
          </a:p>
          <a:p>
            <a:pPr>
              <a:buClr>
                <a:srgbClr val="92D050"/>
              </a:buClr>
              <a:buFont typeface="Arial" pitchFamily="34" charset="0"/>
              <a:buChar char="•"/>
            </a:pPr>
            <a:endParaRPr lang="en-US" sz="2000" dirty="0" smtClean="0"/>
          </a:p>
          <a:p>
            <a:pPr>
              <a:buClr>
                <a:srgbClr val="92D050"/>
              </a:buClr>
              <a:buFont typeface="Arial" pitchFamily="34" charset="0"/>
              <a:buChar char="•"/>
            </a:pPr>
            <a:r>
              <a:rPr lang="en-US" sz="2000" dirty="0" smtClean="0"/>
              <a:t>  To support and assist other officers with investigations</a:t>
            </a:r>
          </a:p>
          <a:p>
            <a:pPr>
              <a:buClr>
                <a:srgbClr val="92D050"/>
              </a:buClr>
              <a:buFont typeface="Arial" pitchFamily="34" charset="0"/>
              <a:buChar char="•"/>
            </a:pPr>
            <a:endParaRPr lang="en-US" sz="2000" dirty="0" smtClean="0"/>
          </a:p>
          <a:p>
            <a:pPr>
              <a:buClr>
                <a:srgbClr val="92D050"/>
              </a:buClr>
              <a:buFont typeface="Arial" pitchFamily="34" charset="0"/>
              <a:buChar char="•"/>
            </a:pPr>
            <a:r>
              <a:rPr lang="en-US" sz="2000" dirty="0" smtClean="0"/>
              <a:t>  </a:t>
            </a:r>
            <a:r>
              <a:rPr lang="en-US" sz="2000" dirty="0" smtClean="0"/>
              <a:t>Write</a:t>
            </a:r>
            <a:r>
              <a:rPr lang="en-US" sz="2000" dirty="0" smtClean="0"/>
              <a:t> </a:t>
            </a:r>
            <a:r>
              <a:rPr lang="en-US" sz="2000" dirty="0" smtClean="0"/>
              <a:t>a detailed report about your observations</a:t>
            </a:r>
          </a:p>
          <a:p>
            <a:pPr>
              <a:buClr>
                <a:srgbClr val="92D050"/>
              </a:buClr>
            </a:pPr>
            <a:endParaRPr lang="en-US" dirty="0" smtClean="0"/>
          </a:p>
          <a:p>
            <a:endParaRPr lang="en-US" dirty="0"/>
          </a:p>
        </p:txBody>
      </p:sp>
      <p:pic>
        <p:nvPicPr>
          <p:cNvPr id="4" name="Picture 3" descr="16-duidrugs-inside.jpg"/>
          <p:cNvPicPr>
            <a:picLocks noChangeAspect="1"/>
          </p:cNvPicPr>
          <p:nvPr/>
        </p:nvPicPr>
        <p:blipFill>
          <a:blip r:embed="rId3" cstate="print"/>
          <a:stretch>
            <a:fillRect/>
          </a:stretch>
        </p:blipFill>
        <p:spPr>
          <a:xfrm>
            <a:off x="2743200" y="4267200"/>
            <a:ext cx="3505200" cy="2336800"/>
          </a:xfrm>
          <a:prstGeom prst="rect">
            <a:avLst/>
          </a:prstGeom>
        </p:spPr>
      </p:pic>
      <p:sp>
        <p:nvSpPr>
          <p:cNvPr id="6" name="Title 5"/>
          <p:cNvSpPr>
            <a:spLocks noGrp="1"/>
          </p:cNvSpPr>
          <p:nvPr>
            <p:ph type="title"/>
          </p:nvPr>
        </p:nvSpPr>
        <p:spPr>
          <a:xfrm>
            <a:off x="457200" y="253218"/>
            <a:ext cx="8229600" cy="889782"/>
          </a:xfrm>
        </p:spPr>
        <p:txBody>
          <a:bodyPr/>
          <a:lstStyle/>
          <a:p>
            <a:pPr algn="ctr"/>
            <a:r>
              <a:rPr lang="en-US" dirty="0" smtClean="0"/>
              <a:t>Role of a DRE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2800" b="1" dirty="0" smtClean="0"/>
              <a:t>When to Respond to </a:t>
            </a:r>
            <a:br>
              <a:rPr lang="en-US" sz="2800" b="1" dirty="0" smtClean="0"/>
            </a:br>
            <a:r>
              <a:rPr lang="en-US" sz="2800" b="1" dirty="0" smtClean="0"/>
              <a:t>Collision Scenes</a:t>
            </a:r>
            <a:endParaRPr lang="en-US" sz="2800" b="1" dirty="0"/>
          </a:p>
        </p:txBody>
      </p:sp>
      <p:sp>
        <p:nvSpPr>
          <p:cNvPr id="7" name="Content Placeholder 6"/>
          <p:cNvSpPr>
            <a:spLocks noGrp="1"/>
          </p:cNvSpPr>
          <p:nvPr>
            <p:ph idx="1"/>
          </p:nvPr>
        </p:nvSpPr>
        <p:spPr/>
        <p:txBody>
          <a:bodyPr/>
          <a:lstStyle/>
          <a:p>
            <a:pPr algn="ctr">
              <a:buNone/>
            </a:pPr>
            <a:endParaRPr lang="en-US" dirty="0" smtClean="0"/>
          </a:p>
          <a:p>
            <a:pPr algn="ctr">
              <a:buNone/>
            </a:pPr>
            <a:r>
              <a:rPr lang="en-US" dirty="0" smtClean="0"/>
              <a:t>Required versus Suggested</a:t>
            </a:r>
          </a:p>
          <a:p>
            <a:pPr lvl="1">
              <a:buNone/>
            </a:pPr>
            <a:endParaRPr lang="en-US" dirty="0" smtClean="0"/>
          </a:p>
          <a:p>
            <a:pPr lvl="1"/>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886200" y="3581400"/>
            <a:ext cx="4437333" cy="2780729"/>
          </a:xfrm>
          <a:prstGeom prst="rect">
            <a:avLst/>
          </a:prstGeom>
          <a:noFill/>
          <a:ln w="9525">
            <a:noFill/>
            <a:miter lim="800000"/>
            <a:headEnd/>
            <a:tailEnd/>
          </a:ln>
          <a:effectLst/>
        </p:spPr>
      </p:pic>
      <p:sp>
        <p:nvSpPr>
          <p:cNvPr id="5" name="TextBox 4"/>
          <p:cNvSpPr txBox="1"/>
          <p:nvPr/>
        </p:nvSpPr>
        <p:spPr>
          <a:xfrm>
            <a:off x="457200" y="6248400"/>
            <a:ext cx="2667000" cy="369332"/>
          </a:xfrm>
          <a:prstGeom prst="rect">
            <a:avLst/>
          </a:prstGeom>
          <a:noFill/>
        </p:spPr>
        <p:txBody>
          <a:bodyPr wrap="square" rtlCol="0">
            <a:spAutoFit/>
          </a:bodyPr>
          <a:lstStyle/>
          <a:p>
            <a:r>
              <a:rPr lang="en-US" dirty="0" smtClean="0"/>
              <a:t>* WSP policy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8229600" cy="1219199"/>
          </a:xfrm>
        </p:spPr>
        <p:txBody>
          <a:bodyPr>
            <a:normAutofit/>
          </a:bodyPr>
          <a:lstStyle/>
          <a:p>
            <a:pPr algn="ctr"/>
            <a:r>
              <a:rPr lang="en-US" b="1" dirty="0" smtClean="0">
                <a:effectLst/>
              </a:rPr>
              <a:t>Cooperation</a:t>
            </a:r>
            <a:endParaRPr lang="en-US" b="1" dirty="0">
              <a:effectLst/>
            </a:endParaRPr>
          </a:p>
        </p:txBody>
      </p:sp>
      <p:sp>
        <p:nvSpPr>
          <p:cNvPr id="5" name="Subtitle 4"/>
          <p:cNvSpPr>
            <a:spLocks noGrp="1"/>
          </p:cNvSpPr>
          <p:nvPr>
            <p:ph type="subTitle" idx="1"/>
          </p:nvPr>
        </p:nvSpPr>
        <p:spPr>
          <a:xfrm>
            <a:off x="533400" y="2819400"/>
            <a:ext cx="8160434" cy="1752600"/>
          </a:xfrm>
        </p:spPr>
        <p:txBody>
          <a:bodyPr/>
          <a:lstStyle/>
          <a:p>
            <a:pPr algn="ctr"/>
            <a:r>
              <a:rPr lang="en-US" dirty="0" smtClean="0"/>
              <a:t>Why do DREs and investigators need to know what the other is doing?  </a:t>
            </a:r>
            <a:endParaRPr lang="en-US" dirty="0"/>
          </a:p>
        </p:txBody>
      </p:sp>
      <p:pic>
        <p:nvPicPr>
          <p:cNvPr id="18434" name="Picture 2" descr="http://www.zidelaw.com/Images/dui-field-sobriety-tests.jpg"/>
          <p:cNvPicPr>
            <a:picLocks noChangeAspect="1" noChangeArrowheads="1"/>
          </p:cNvPicPr>
          <p:nvPr/>
        </p:nvPicPr>
        <p:blipFill>
          <a:blip r:embed="rId3" cstate="print"/>
          <a:srcRect/>
          <a:stretch>
            <a:fillRect/>
          </a:stretch>
        </p:blipFill>
        <p:spPr bwMode="auto">
          <a:xfrm>
            <a:off x="381000" y="3962400"/>
            <a:ext cx="3505200" cy="2628901"/>
          </a:xfrm>
          <a:prstGeom prst="rect">
            <a:avLst/>
          </a:prstGeom>
          <a:noFill/>
        </p:spPr>
      </p:pic>
      <p:pic>
        <p:nvPicPr>
          <p:cNvPr id="18435" name="Picture 3" descr="C:\Documents and Settings\smoa225\Desktop\closed cases 2009\09-018815\photos\P1013843.JPG"/>
          <p:cNvPicPr>
            <a:picLocks noChangeAspect="1" noChangeArrowheads="1"/>
          </p:cNvPicPr>
          <p:nvPr/>
        </p:nvPicPr>
        <p:blipFill>
          <a:blip r:embed="rId4" cstate="print"/>
          <a:srcRect/>
          <a:stretch>
            <a:fillRect/>
          </a:stretch>
        </p:blipFill>
        <p:spPr bwMode="auto">
          <a:xfrm>
            <a:off x="4953000" y="3905250"/>
            <a:ext cx="3657600" cy="2743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09800"/>
            <a:ext cx="7086600" cy="923330"/>
          </a:xfrm>
          <a:prstGeom prst="rect">
            <a:avLst/>
          </a:prstGeom>
          <a:noFill/>
        </p:spPr>
        <p:txBody>
          <a:bodyPr wrap="square" rtlCol="0">
            <a:spAutoFit/>
          </a:bodyPr>
          <a:lstStyle/>
          <a:p>
            <a:pPr algn="ctr"/>
            <a:r>
              <a:rPr lang="en-US" sz="5400" dirty="0" smtClean="0">
                <a:solidFill>
                  <a:schemeClr val="accent4">
                    <a:lumMod val="40000"/>
                    <a:lumOff val="60000"/>
                  </a:schemeClr>
                </a:solidFill>
              </a:rPr>
              <a:t>Sorry if it’s you</a:t>
            </a:r>
            <a:endParaRPr lang="en-US" sz="5400" dirty="0">
              <a:solidFill>
                <a:schemeClr val="accent4">
                  <a:lumMod val="40000"/>
                  <a:lumOff val="6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14732</TotalTime>
  <Words>4505</Words>
  <Application>Microsoft Office PowerPoint</Application>
  <PresentationFormat>On-screen Show (4:3)</PresentationFormat>
  <Paragraphs>475</Paragraphs>
  <Slides>40</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Foundry</vt:lpstr>
      <vt:lpstr>Acrobat Document</vt:lpstr>
      <vt:lpstr>Fatality Collision Investigation</vt:lpstr>
      <vt:lpstr>Objectives</vt:lpstr>
      <vt:lpstr>Why is this training important?</vt:lpstr>
      <vt:lpstr>Slide 4</vt:lpstr>
      <vt:lpstr> Role of an investigator</vt:lpstr>
      <vt:lpstr>Role of a DRE</vt:lpstr>
      <vt:lpstr>When to Respond to  Collision Scenes</vt:lpstr>
      <vt:lpstr>Cooperation</vt:lpstr>
      <vt:lpstr>Slide 9</vt:lpstr>
      <vt:lpstr>Rachel’s Crash</vt:lpstr>
      <vt:lpstr>Slide 11</vt:lpstr>
      <vt:lpstr>Slide 12</vt:lpstr>
      <vt:lpstr>Rachel spent 5 months in the hospital recovering from her injuries.  </vt:lpstr>
      <vt:lpstr>Rachel A Year After The Collision </vt:lpstr>
      <vt:lpstr>Rachel Three Years After The Collision </vt:lpstr>
      <vt:lpstr>Communication and Coordination   Components of a Successful Investigation</vt:lpstr>
      <vt:lpstr>    Investigator’s Responsibility </vt:lpstr>
      <vt:lpstr>Pursuit/Assault collision</vt:lpstr>
      <vt:lpstr>   DRE’s Responsibility</vt:lpstr>
      <vt:lpstr>Don’t Do Drugs</vt:lpstr>
      <vt:lpstr>Slide 21</vt:lpstr>
      <vt:lpstr>When Evaluations Cannot Be Done </vt:lpstr>
      <vt:lpstr>Slide 23</vt:lpstr>
      <vt:lpstr>Slide 24</vt:lpstr>
      <vt:lpstr> Car vs. Ped Vehicular Homicide</vt:lpstr>
      <vt:lpstr>Slide 26</vt:lpstr>
      <vt:lpstr>Slide 27</vt:lpstr>
      <vt:lpstr>Slide 28</vt:lpstr>
      <vt:lpstr>Slide 29</vt:lpstr>
      <vt:lpstr>Slide 30</vt:lpstr>
      <vt:lpstr>Slide 31</vt:lpstr>
      <vt:lpstr> When to Do The Blood Draw? </vt:lpstr>
      <vt:lpstr>Voluntary Blood Draw</vt:lpstr>
      <vt:lpstr>       Documentation of Signs of Impairment</vt:lpstr>
      <vt:lpstr>Hospital Etiquette </vt:lpstr>
      <vt:lpstr>H.I.P.A When can  information be released</vt:lpstr>
      <vt:lpstr>Clearing The Scene Or Hospital </vt:lpstr>
      <vt:lpstr>Conclusion</vt:lpstr>
      <vt:lpstr>Why is this training important?</vt:lpstr>
      <vt:lpstr>Because of them</vt:lpstr>
    </vt:vector>
  </TitlesOfParts>
  <Company>WSP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smoa225</dc:creator>
  <cp:lastModifiedBy>Washington State Patrol</cp:lastModifiedBy>
  <cp:revision>11822</cp:revision>
  <dcterms:created xsi:type="dcterms:W3CDTF">2011-01-25T18:46:56Z</dcterms:created>
  <dcterms:modified xsi:type="dcterms:W3CDTF">2013-10-10T14:55:10Z</dcterms:modified>
</cp:coreProperties>
</file>