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7">
  <p:sldMasterIdLst>
    <p:sldMasterId id="2147483720" r:id="rId1"/>
  </p:sldMasterIdLst>
  <p:notesMasterIdLst>
    <p:notesMasterId r:id="rId33"/>
  </p:notesMasterIdLst>
  <p:handoutMasterIdLst>
    <p:handoutMasterId r:id="rId34"/>
  </p:handoutMasterIdLst>
  <p:sldIdLst>
    <p:sldId id="256" r:id="rId2"/>
    <p:sldId id="284" r:id="rId3"/>
    <p:sldId id="286" r:id="rId4"/>
    <p:sldId id="285" r:id="rId5"/>
    <p:sldId id="287" r:id="rId6"/>
    <p:sldId id="288" r:id="rId7"/>
    <p:sldId id="278" r:id="rId8"/>
    <p:sldId id="258" r:id="rId9"/>
    <p:sldId id="276" r:id="rId10"/>
    <p:sldId id="279" r:id="rId11"/>
    <p:sldId id="280" r:id="rId12"/>
    <p:sldId id="257" r:id="rId13"/>
    <p:sldId id="260" r:id="rId14"/>
    <p:sldId id="259" r:id="rId15"/>
    <p:sldId id="262" r:id="rId16"/>
    <p:sldId id="261" r:id="rId17"/>
    <p:sldId id="263" r:id="rId18"/>
    <p:sldId id="264" r:id="rId19"/>
    <p:sldId id="265" r:id="rId20"/>
    <p:sldId id="266" r:id="rId21"/>
    <p:sldId id="273" r:id="rId22"/>
    <p:sldId id="275" r:id="rId23"/>
    <p:sldId id="268" r:id="rId24"/>
    <p:sldId id="269" r:id="rId25"/>
    <p:sldId id="270" r:id="rId26"/>
    <p:sldId id="271" r:id="rId27"/>
    <p:sldId id="272" r:id="rId28"/>
    <p:sldId id="277" r:id="rId29"/>
    <p:sldId id="282" r:id="rId30"/>
    <p:sldId id="283" r:id="rId31"/>
    <p:sldId id="281" r:id="rId3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3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cat>
            <c:numRef>
              <c:f>Sheet1!$A$2:$A$7</c:f>
              <c:numCache>
                <c:formatCode>General</c:formatCode>
                <c:ptCount val="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301</c:v>
                </c:pt>
                <c:pt idx="1">
                  <c:v>272</c:v>
                </c:pt>
                <c:pt idx="2">
                  <c:v>255</c:v>
                </c:pt>
                <c:pt idx="3">
                  <c:v>265</c:v>
                </c:pt>
                <c:pt idx="4">
                  <c:v>230</c:v>
                </c:pt>
                <c:pt idx="5">
                  <c:v>217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cat>
            <c:numRef>
              <c:f>Sheet1!$A$2:$A$7</c:f>
              <c:numCache>
                <c:formatCode>General</c:formatCode>
                <c:ptCount val="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cat>
            <c:numRef>
              <c:f>Sheet1!$A$2:$A$7</c:f>
              <c:numCache>
                <c:formatCode>General</c:formatCode>
                <c:ptCount val="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</c:numCache>
            </c:numRef>
          </c:cat>
          <c:val>
            <c:numRef>
              <c:f>Sheet1!$D$2:$D$7</c:f>
              <c:numCache>
                <c:formatCode>General</c:formatCode>
                <c:ptCount val="6"/>
              </c:numCache>
            </c:numRef>
          </c:val>
        </c:ser>
        <c:overlap val="100"/>
        <c:axId val="84427904"/>
        <c:axId val="84429440"/>
      </c:barChart>
      <c:catAx>
        <c:axId val="84427904"/>
        <c:scaling>
          <c:orientation val="minMax"/>
        </c:scaling>
        <c:axPos val="b"/>
        <c:numFmt formatCode="General" sourceLinked="1"/>
        <c:tickLblPos val="nextTo"/>
        <c:crossAx val="84429440"/>
        <c:crosses val="autoZero"/>
        <c:auto val="1"/>
        <c:lblAlgn val="ctr"/>
        <c:lblOffset val="100"/>
      </c:catAx>
      <c:valAx>
        <c:axId val="84429440"/>
        <c:scaling>
          <c:orientation val="minMax"/>
        </c:scaling>
        <c:axPos val="l"/>
        <c:majorGridlines/>
        <c:numFmt formatCode="General" sourceLinked="1"/>
        <c:tickLblPos val="nextTo"/>
        <c:crossAx val="8442790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1D69E5E-EC6C-4587-A959-603E34ECB694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E124EFD-0892-42C2-A5A3-5509DCD580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1BB2B5-D598-4804-A5A5-E29BF7F60DED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C200A0-223E-4A08-B219-4A34D78C9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200A0-223E-4A08-B219-4A34D78C93F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784E-5251-4B3C-AB69-EA904735BFCF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2F2B-278B-4F64-AF5A-B02AC2A279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784E-5251-4B3C-AB69-EA904735BFCF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2F2B-278B-4F64-AF5A-B02AC2A279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784E-5251-4B3C-AB69-EA904735BFCF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2F2B-278B-4F64-AF5A-B02AC2A279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784E-5251-4B3C-AB69-EA904735BFCF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2F2B-278B-4F64-AF5A-B02AC2A279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784E-5251-4B3C-AB69-EA904735BFCF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2F2B-278B-4F64-AF5A-B02AC2A279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784E-5251-4B3C-AB69-EA904735BFCF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2F2B-278B-4F64-AF5A-B02AC2A279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784E-5251-4B3C-AB69-EA904735BFCF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2F2B-278B-4F64-AF5A-B02AC2A279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784E-5251-4B3C-AB69-EA904735BFCF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2F2B-278B-4F64-AF5A-B02AC2A279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784E-5251-4B3C-AB69-EA904735BFCF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2F2B-278B-4F64-AF5A-B02AC2A279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784E-5251-4B3C-AB69-EA904735BFCF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2F2B-278B-4F64-AF5A-B02AC2A279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784E-5251-4B3C-AB69-EA904735BFCF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2B52F2B-278B-4F64-AF5A-B02AC2A279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75B784E-5251-4B3C-AB69-EA904735BFCF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2B52F2B-278B-4F64-AF5A-B02AC2A2791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Documents%20and%20Settings\jpmc225\My%20Documents\My%20Videos\Videos\TZT\TZT_YouTube_Final.wmv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Documents%20and%20Settings\jpmc225\My%20Documents\My%20Videos\Videos\TZT\TZT%203%20County%2030.wmv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600" dirty="0" smtClean="0"/>
              <a:t>DRE/SFST Instructor In-Service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September 20, 2011</a:t>
            </a:r>
          </a:p>
          <a:p>
            <a:r>
              <a:rPr lang="en-US" sz="1800" dirty="0" smtClean="0"/>
              <a:t>Sgt J.P. McAuliffe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tx1"/>
                </a:solidFill>
              </a:rPr>
              <a:t>SFST Refresher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What is it, and who needs it?</a:t>
            </a:r>
            <a:endParaRPr lang="en-US" sz="4800" dirty="0"/>
          </a:p>
        </p:txBody>
      </p:sp>
      <p:pic>
        <p:nvPicPr>
          <p:cNvPr id="4" name="Content Placeholder 3" descr="bush-confused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66750" y="2690019"/>
            <a:ext cx="3619500" cy="2895600"/>
          </a:xfrm>
        </p:spPr>
      </p:pic>
      <p:pic>
        <p:nvPicPr>
          <p:cNvPr id="7" name="Content Placeholder 6" descr="IMG_091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4792" y="1920875"/>
            <a:ext cx="3325416" cy="44338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WTSC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Mandated for all WSP F.O.B. personnel</a:t>
            </a:r>
          </a:p>
          <a:p>
            <a:endParaRPr lang="en-US" dirty="0" smtClean="0"/>
          </a:p>
          <a:p>
            <a:r>
              <a:rPr lang="en-US" dirty="0" smtClean="0"/>
              <a:t>Contractual for allied agencies who want overtime</a:t>
            </a:r>
          </a:p>
          <a:p>
            <a:endParaRPr lang="en-US" dirty="0" smtClean="0"/>
          </a:p>
          <a:p>
            <a:r>
              <a:rPr lang="en-US" dirty="0" smtClean="0"/>
              <a:t>September 2013 cut-off</a:t>
            </a:r>
          </a:p>
          <a:p>
            <a:endParaRPr lang="en-US" dirty="0" smtClean="0"/>
          </a:p>
          <a:p>
            <a:r>
              <a:rPr lang="en-US" dirty="0" smtClean="0"/>
              <a:t>If you were DRE or ARIDE trained between 2010 and the present, you are good to go!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SFST Refresher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 or 8 hour block?</a:t>
            </a:r>
          </a:p>
          <a:p>
            <a:endParaRPr lang="en-US" dirty="0" smtClean="0"/>
          </a:p>
          <a:p>
            <a:r>
              <a:rPr lang="en-US" dirty="0" smtClean="0"/>
              <a:t>SFST Proficiency is included</a:t>
            </a:r>
          </a:p>
          <a:p>
            <a:endParaRPr lang="en-US" dirty="0" smtClean="0"/>
          </a:p>
          <a:p>
            <a:r>
              <a:rPr lang="en-US" dirty="0" smtClean="0"/>
              <a:t>Flexibility to  personalize the NHTSA version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SFST Proficiency</a:t>
            </a:r>
            <a:endParaRPr lang="en-US" dirty="0"/>
          </a:p>
        </p:txBody>
      </p:sp>
      <p:pic>
        <p:nvPicPr>
          <p:cNvPr id="215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60450" y="1935163"/>
            <a:ext cx="7023099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Roster</a:t>
            </a:r>
            <a:endParaRPr lang="en-US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60450" y="1935163"/>
            <a:ext cx="7023099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SFST Basic – SFST0101</a:t>
            </a:r>
          </a:p>
          <a:p>
            <a:r>
              <a:rPr lang="en-US" dirty="0" smtClean="0"/>
              <a:t>SFST Refresher – SFST0102</a:t>
            </a:r>
          </a:p>
          <a:p>
            <a:r>
              <a:rPr lang="en-US" dirty="0" smtClean="0"/>
              <a:t>SFST Instructor Development – SFST0103</a:t>
            </a:r>
          </a:p>
          <a:p>
            <a:r>
              <a:rPr lang="en-US" dirty="0" smtClean="0"/>
              <a:t>TSRP Regional Academy Training – TSRP0104</a:t>
            </a:r>
          </a:p>
          <a:p>
            <a:r>
              <a:rPr lang="en-US" dirty="0" smtClean="0"/>
              <a:t>SFST Instructor In-Service – SFST0105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545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Symbol" pitchFamily="18" charset="2"/>
              </a:rPr>
              <a:t>Please write legibly</a:t>
            </a:r>
            <a:br>
              <a:rPr lang="en-US" dirty="0" smtClean="0">
                <a:latin typeface="Symbol" pitchFamily="18" charset="2"/>
              </a:rPr>
            </a:br>
            <a:r>
              <a:rPr lang="en-US" dirty="0" smtClean="0">
                <a:latin typeface="Symbol" pitchFamily="18" charset="2"/>
              </a:rPr>
              <a:t/>
            </a:r>
            <a:br>
              <a:rPr lang="en-US" dirty="0" smtClean="0">
                <a:latin typeface="Symbol" pitchFamily="18" charset="2"/>
              </a:rPr>
            </a:br>
            <a:r>
              <a:rPr lang="en-US" dirty="0" smtClean="0">
                <a:latin typeface="Earwig Factory" pitchFamily="2" charset="0"/>
              </a:rPr>
              <a:t>Please write legibly</a:t>
            </a:r>
            <a:br>
              <a:rPr lang="en-US" dirty="0" smtClean="0">
                <a:latin typeface="Earwig Factory" pitchFamily="2" charset="0"/>
              </a:rPr>
            </a:br>
            <a:r>
              <a:rPr lang="en-US" dirty="0" smtClean="0">
                <a:latin typeface="Earwig Factory" pitchFamily="2" charset="0"/>
              </a:rPr>
              <a:t/>
            </a:r>
            <a:br>
              <a:rPr lang="en-US" dirty="0" smtClean="0">
                <a:latin typeface="Earwig Factory" pitchFamily="2" charset="0"/>
              </a:rPr>
            </a:br>
            <a:r>
              <a:rPr lang="en-US" dirty="0" smtClean="0">
                <a:latin typeface="Jokerman" pitchFamily="82" charset="0"/>
              </a:rPr>
              <a:t>Please write legibly </a:t>
            </a:r>
            <a:endParaRPr lang="en-US" dirty="0">
              <a:latin typeface="Jokerm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Entering classes into database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E-train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What’s ahead in the future?</a:t>
            </a:r>
            <a:endParaRPr lang="en-US" dirty="0"/>
          </a:p>
        </p:txBody>
      </p:sp>
      <p:pic>
        <p:nvPicPr>
          <p:cNvPr id="6" name="Content Placeholder 5" descr="stratos-futuristic-car-thumb-450x3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500" y="2148681"/>
            <a:ext cx="5715000" cy="3962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Impaired Driving 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Public Access</a:t>
            </a:r>
          </a:p>
          <a:p>
            <a:r>
              <a:rPr lang="en-US" sz="3600" b="1" dirty="0" smtClean="0"/>
              <a:t>Law Enforcement </a:t>
            </a:r>
            <a:r>
              <a:rPr lang="en-US" sz="3600" dirty="0" smtClean="0"/>
              <a:t>– On-line training, DUI updates, FAQ’s</a:t>
            </a:r>
          </a:p>
          <a:p>
            <a:r>
              <a:rPr lang="en-US" sz="3600" b="1" dirty="0" smtClean="0"/>
              <a:t>SFST Instructor </a:t>
            </a:r>
            <a:r>
              <a:rPr lang="en-US" sz="3600" dirty="0" smtClean="0"/>
              <a:t>– Course curriculum, class schedules, training hours</a:t>
            </a:r>
          </a:p>
          <a:p>
            <a:r>
              <a:rPr lang="en-US" sz="3600" b="1" dirty="0" smtClean="0"/>
              <a:t>SFST Coordinator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DRE Instructors	preparing for 2012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will be no DRE Schools for this WTSC grant cycle.</a:t>
            </a:r>
          </a:p>
          <a:p>
            <a:r>
              <a:rPr lang="en-US" dirty="0" smtClean="0"/>
              <a:t>In return we will be hosting the 2012 DRE National Conference in Seattle August 15-18</a:t>
            </a:r>
            <a:r>
              <a:rPr lang="en-US" baseline="30000" dirty="0" smtClean="0"/>
              <a:t>th</a:t>
            </a:r>
            <a:r>
              <a:rPr lang="en-US" dirty="0" smtClean="0"/>
              <a:t>.</a:t>
            </a:r>
          </a:p>
          <a:p>
            <a:r>
              <a:rPr lang="en-US" dirty="0" smtClean="0"/>
              <a:t>GOAL:   </a:t>
            </a:r>
          </a:p>
          <a:p>
            <a:pPr>
              <a:buNone/>
            </a:pPr>
            <a:r>
              <a:rPr lang="en-US" dirty="0" smtClean="0"/>
              <a:t>	1) Generate some enthusiasm and reward principles in the WA DRE Program.   </a:t>
            </a:r>
          </a:p>
          <a:p>
            <a:pPr>
              <a:buNone/>
            </a:pPr>
            <a:r>
              <a:rPr lang="en-US" dirty="0" smtClean="0"/>
              <a:t>	2) Deepen the DRE School applicant pool for the next DRE School in late 2012/early 2013.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Target Zero</a:t>
            </a:r>
            <a:endParaRPr lang="en-US" dirty="0"/>
          </a:p>
        </p:txBody>
      </p:sp>
      <p:pic>
        <p:nvPicPr>
          <p:cNvPr id="6" name="Content Placeholder 5" descr="WTSC log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905000"/>
            <a:ext cx="6400800" cy="4419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09104" y="762000"/>
            <a:ext cx="5905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Alcohol/Drug Caused Fatalities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495800" y="-2438400"/>
            <a:ext cx="18288000" cy="1143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ight Arrow 12"/>
          <p:cNvSpPr/>
          <p:nvPr/>
        </p:nvSpPr>
        <p:spPr>
          <a:xfrm>
            <a:off x="1524000" y="4495800"/>
            <a:ext cx="457200" cy="103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1524000" y="5105400"/>
            <a:ext cx="457200" cy="103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1524000" y="2895600"/>
            <a:ext cx="457200" cy="103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Arrow 15"/>
          <p:cNvSpPr/>
          <p:nvPr/>
        </p:nvSpPr>
        <p:spPr>
          <a:xfrm flipV="1">
            <a:off x="6477000" y="2895600"/>
            <a:ext cx="13716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Arrow 17"/>
          <p:cNvSpPr/>
          <p:nvPr/>
        </p:nvSpPr>
        <p:spPr>
          <a:xfrm flipV="1">
            <a:off x="6477000" y="4495800"/>
            <a:ext cx="1207008" cy="76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Arrow 18"/>
          <p:cNvSpPr/>
          <p:nvPr/>
        </p:nvSpPr>
        <p:spPr>
          <a:xfrm flipV="1">
            <a:off x="6477000" y="5105400"/>
            <a:ext cx="1359408" cy="76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600199"/>
            <a:ext cx="7772400" cy="5029201"/>
          </a:xfrm>
        </p:spPr>
        <p:txBody>
          <a:bodyPr/>
          <a:lstStyle/>
          <a:p>
            <a:endParaRPr lang="en-US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Target Zero Teams Project </a:t>
            </a:r>
          </a:p>
          <a:p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Month 12 Progress Report</a:t>
            </a:r>
          </a:p>
          <a:p>
            <a:endParaRPr lang="en-US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Lowell Porter, WTSC</a:t>
            </a:r>
          </a:p>
          <a:p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TZTP Project Manager</a:t>
            </a:r>
          </a:p>
          <a:p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July 28, 2011</a:t>
            </a:r>
          </a:p>
          <a:p>
            <a:endParaRPr 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b="1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endParaRPr lang="en-US" sz="3600" b="1" dirty="0" smtClean="0">
              <a:solidFill>
                <a:schemeClr val="tx1"/>
              </a:solidFill>
            </a:endParaRPr>
          </a:p>
          <a:p>
            <a:pPr algn="l"/>
            <a:endParaRPr lang="en-US" sz="4000" b="1" dirty="0" smtClean="0">
              <a:solidFill>
                <a:schemeClr val="tx1"/>
              </a:solidFill>
            </a:endParaRPr>
          </a:p>
          <a:p>
            <a:pPr algn="l"/>
            <a:endParaRPr lang="en-US" dirty="0"/>
          </a:p>
        </p:txBody>
      </p:sp>
      <p:pic>
        <p:nvPicPr>
          <p:cNvPr id="5" name="Picture 5" descr="New Logo 20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6172200"/>
            <a:ext cx="1371600" cy="383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wsplogo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096000"/>
            <a:ext cx="923925" cy="477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state seal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986992"/>
            <a:ext cx="691640" cy="642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33400"/>
            <a:ext cx="35814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5216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2192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200" b="1" dirty="0" smtClean="0"/>
              <a:t>Target Zero Teams Project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200" b="1" dirty="0" smtClean="0"/>
              <a:t>Desired Outcome  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524000"/>
            <a:ext cx="7772400" cy="4953000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endParaRPr lang="en-US" b="1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Project goal: 80 fewer traffic deaths in King, Pierce, and Snohomish Counties –.</a:t>
            </a:r>
          </a:p>
          <a:p>
            <a:pPr algn="l"/>
            <a:endParaRPr lang="en-US" sz="800" b="1" dirty="0" smtClean="0">
              <a:solidFill>
                <a:schemeClr val="tx1"/>
              </a:solidFill>
            </a:endParaRPr>
          </a:p>
          <a:p>
            <a:pPr algn="l"/>
            <a:endParaRPr lang="en-US" sz="800" b="1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This goal—a 40</a:t>
            </a:r>
            <a:r>
              <a:rPr lang="en-US" b="1" dirty="0">
                <a:solidFill>
                  <a:schemeClr val="tx1"/>
                </a:solidFill>
              </a:rPr>
              <a:t>% </a:t>
            </a:r>
            <a:r>
              <a:rPr lang="en-US" b="1" dirty="0" smtClean="0">
                <a:solidFill>
                  <a:schemeClr val="tx1"/>
                </a:solidFill>
              </a:rPr>
              <a:t>reduction—is based on the Nighttime Enforcement Emphasis Team (NEET) Pilot Project conducted in Snohomish County.</a:t>
            </a:r>
          </a:p>
          <a:p>
            <a:pPr algn="l"/>
            <a:endParaRPr lang="en-US" sz="800" b="1" dirty="0" smtClean="0">
              <a:solidFill>
                <a:schemeClr val="tx1"/>
              </a:solidFill>
            </a:endParaRPr>
          </a:p>
          <a:p>
            <a:pPr algn="l"/>
            <a:endParaRPr lang="en-US" b="1" dirty="0" smtClean="0">
              <a:solidFill>
                <a:schemeClr val="tx1"/>
              </a:solidFill>
            </a:endParaRPr>
          </a:p>
          <a:p>
            <a:pPr algn="l"/>
            <a:endParaRPr lang="en-US" b="1" dirty="0" smtClean="0"/>
          </a:p>
          <a:p>
            <a:pPr algn="l"/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399" y="6172200"/>
            <a:ext cx="1491393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093147"/>
            <a:ext cx="1000125" cy="518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943600"/>
            <a:ext cx="844550" cy="631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TZT_YouTube_Final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683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20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2192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Target Zero Teams Analysis</a:t>
            </a:r>
            <a:r>
              <a:rPr lang="en-US" sz="4000" dirty="0"/>
              <a:t/>
            </a:r>
            <a:br>
              <a:rPr lang="en-US" sz="4000" dirty="0"/>
            </a:b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524000"/>
            <a:ext cx="7772400" cy="4953000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At the current rate we meet or exceed our original 24 month projections.</a:t>
            </a:r>
            <a:endParaRPr lang="en-US" b="1" dirty="0">
              <a:solidFill>
                <a:schemeClr val="tx1"/>
              </a:solidFill>
            </a:endParaRPr>
          </a:p>
          <a:p>
            <a:pPr algn="l"/>
            <a:endParaRPr lang="en-US" b="1" dirty="0" smtClean="0">
              <a:solidFill>
                <a:schemeClr val="tx1"/>
              </a:solidFill>
            </a:endParaRPr>
          </a:p>
          <a:p>
            <a:pPr algn="l"/>
            <a:endParaRPr lang="en-US" b="1" dirty="0" smtClean="0"/>
          </a:p>
          <a:p>
            <a:pPr algn="l"/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48400"/>
            <a:ext cx="12192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186650"/>
            <a:ext cx="923925" cy="479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019800"/>
            <a:ext cx="768350" cy="57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56017023"/>
              </p:ext>
            </p:extLst>
          </p:nvPr>
        </p:nvGraphicFramePr>
        <p:xfrm>
          <a:off x="838200" y="2931160"/>
          <a:ext cx="7358060" cy="278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1612"/>
                <a:gridCol w="1471612"/>
                <a:gridCol w="1471612"/>
                <a:gridCol w="1471612"/>
                <a:gridCol w="1471612"/>
              </a:tblGrid>
              <a:tr h="4673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County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Originally Projected Reduction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 Mo. Actual Reduction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New 24 Mo. Estimated Reduction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% of 24 Mo. Projected Reduction</a:t>
                      </a:r>
                      <a:endParaRPr lang="en-US" dirty="0"/>
                    </a:p>
                  </a:txBody>
                  <a:tcPr/>
                </a:tc>
              </a:tr>
              <a:tr h="4673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88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232%</a:t>
                      </a:r>
                      <a:endParaRPr lang="en-US" dirty="0"/>
                    </a:p>
                  </a:txBody>
                  <a:tcPr/>
                </a:tc>
              </a:tr>
              <a:tr h="4673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Pierce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36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129%</a:t>
                      </a:r>
                      <a:endParaRPr lang="en-US" dirty="0"/>
                    </a:p>
                  </a:txBody>
                  <a:tcPr/>
                </a:tc>
              </a:tr>
              <a:tr h="4673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Snohomish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114%</a:t>
                      </a:r>
                      <a:endParaRPr lang="en-US" dirty="0"/>
                    </a:p>
                  </a:txBody>
                  <a:tcPr/>
                </a:tc>
              </a:tr>
              <a:tr h="46736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effectLst/>
                        </a:rPr>
                        <a:t>Totals</a:t>
                      </a:r>
                      <a:endParaRPr lang="en-US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effectLst/>
                        </a:rPr>
                        <a:t>80</a:t>
                      </a:r>
                      <a:endParaRPr lang="en-US" sz="2000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effectLst/>
                        </a:rPr>
                        <a:t>70</a:t>
                      </a:r>
                      <a:endParaRPr lang="en-US" sz="2000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140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175%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1451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2192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200" b="1" dirty="0"/>
              <a:t>Target Zero Teams Project </a:t>
            </a:r>
            <a:br>
              <a:rPr lang="en-US" sz="3200" b="1" dirty="0"/>
            </a:br>
            <a:r>
              <a:rPr lang="en-US" sz="3200" b="1" dirty="0"/>
              <a:t>County Outcome </a:t>
            </a:r>
            <a:r>
              <a:rPr lang="en-US" sz="3200" b="1" dirty="0" smtClean="0"/>
              <a:t>Analysis</a:t>
            </a:r>
            <a:r>
              <a:rPr lang="en-US" sz="3200" b="1" dirty="0"/>
              <a:t>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371600"/>
            <a:ext cx="7772400" cy="5105400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endParaRPr lang="en-US" b="1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We project a $336M reduction in crash costs. </a:t>
            </a:r>
            <a:r>
              <a:rPr lang="en-US" sz="1600" b="1" dirty="0">
                <a:solidFill>
                  <a:schemeClr val="tx1"/>
                </a:solidFill>
              </a:rPr>
              <a:t>(FHWA Cost Estimates, 2007).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b="1" dirty="0">
              <a:solidFill>
                <a:schemeClr val="tx1"/>
              </a:solidFill>
            </a:endParaRPr>
          </a:p>
          <a:p>
            <a:pPr algn="l"/>
            <a:endParaRPr lang="en-US" b="1" dirty="0" smtClean="0">
              <a:solidFill>
                <a:schemeClr val="tx1"/>
              </a:solidFill>
            </a:endParaRPr>
          </a:p>
          <a:p>
            <a:pPr algn="l"/>
            <a:endParaRPr lang="en-US" b="1" dirty="0" smtClean="0"/>
          </a:p>
          <a:p>
            <a:pPr algn="l"/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6324600"/>
            <a:ext cx="12192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226176"/>
            <a:ext cx="847725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84650" y="6094149"/>
            <a:ext cx="768350" cy="57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81616723"/>
              </p:ext>
            </p:extLst>
          </p:nvPr>
        </p:nvGraphicFramePr>
        <p:xfrm>
          <a:off x="1274928" y="2971800"/>
          <a:ext cx="6629400" cy="304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7350"/>
                <a:gridCol w="1657350"/>
                <a:gridCol w="1657350"/>
                <a:gridCol w="1657350"/>
              </a:tblGrid>
              <a:tr h="65987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County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12 Mo. Actual Fatal Red.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Fatal</a:t>
                      </a:r>
                      <a:r>
                        <a:rPr lang="en-US" baseline="0" dirty="0" smtClean="0"/>
                        <a:t> Crash 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Crash</a:t>
                      </a:r>
                      <a:r>
                        <a:rPr lang="en-US" baseline="0" dirty="0" smtClean="0"/>
                        <a:t> Cost Avoidance</a:t>
                      </a:r>
                      <a:endParaRPr lang="en-US" dirty="0"/>
                    </a:p>
                  </a:txBody>
                  <a:tcPr/>
                </a:tc>
              </a:tr>
              <a:tr h="65987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$4.2 Mill/</a:t>
                      </a:r>
                      <a:r>
                        <a:rPr lang="en-US" baseline="0" dirty="0" smtClean="0"/>
                        <a:t> Fatality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$184,800,000</a:t>
                      </a:r>
                      <a:endParaRPr lang="en-US" dirty="0"/>
                    </a:p>
                  </a:txBody>
                  <a:tcPr/>
                </a:tc>
              </a:tr>
              <a:tr h="65987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Pierce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$4.2 Mill/ Fatality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$75,600,000</a:t>
                      </a:r>
                      <a:endParaRPr lang="en-US" dirty="0"/>
                    </a:p>
                  </a:txBody>
                  <a:tcPr/>
                </a:tc>
              </a:tr>
              <a:tr h="65987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Snohomish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$4.2 Mill/ Fatality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$33,600,000</a:t>
                      </a:r>
                      <a:endParaRPr lang="en-US" dirty="0"/>
                    </a:p>
                  </a:txBody>
                  <a:tcPr/>
                </a:tc>
              </a:tr>
              <a:tr h="40849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Totals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70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effectLst/>
                        </a:rPr>
                        <a:t>-</a:t>
                      </a:r>
                      <a:endParaRPr lang="en-US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$294,000,000</a:t>
                      </a:r>
                      <a:endPara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9684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2192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3200" b="1" dirty="0" smtClean="0"/>
              <a:t>TZTP </a:t>
            </a:r>
            <a:r>
              <a:rPr lang="en-US" sz="3200" b="1" u="sng" dirty="0" smtClean="0"/>
              <a:t>Output</a:t>
            </a:r>
            <a:br>
              <a:rPr lang="en-US" sz="3200" b="1" u="sng" dirty="0" smtClean="0"/>
            </a:br>
            <a:r>
              <a:rPr lang="en-US" sz="3200" b="1" dirty="0" smtClean="0"/>
              <a:t>Analysis </a:t>
            </a:r>
            <a:r>
              <a:rPr lang="en-US" sz="3200" b="1" dirty="0"/>
              <a:t>T</a:t>
            </a:r>
            <a:r>
              <a:rPr lang="en-US" sz="3200" b="1" dirty="0" smtClean="0"/>
              <a:t>hrough Month 12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524000"/>
            <a:ext cx="7772400" cy="4953000"/>
          </a:xfrm>
        </p:spPr>
        <p:txBody>
          <a:bodyPr/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The WSP TZTP Trooper productivity through the first 12 months of the project:</a:t>
            </a:r>
          </a:p>
          <a:p>
            <a:pPr algn="l"/>
            <a:endParaRPr lang="en-US" b="1" dirty="0" smtClean="0">
              <a:solidFill>
                <a:schemeClr val="tx1"/>
              </a:solidFill>
            </a:endParaRPr>
          </a:p>
          <a:p>
            <a:pPr algn="l"/>
            <a:endParaRPr lang="en-US" sz="800" b="1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endParaRPr lang="en-US" b="1" dirty="0"/>
          </a:p>
          <a:p>
            <a:pPr algn="l"/>
            <a:endParaRPr lang="en-US" b="1" dirty="0" smtClean="0"/>
          </a:p>
          <a:p>
            <a:pPr algn="l"/>
            <a:endParaRPr lang="en-US" b="1" dirty="0" smtClean="0"/>
          </a:p>
          <a:p>
            <a:pPr algn="l"/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48400"/>
            <a:ext cx="12192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226176"/>
            <a:ext cx="847725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019800"/>
            <a:ext cx="762000" cy="56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46000511"/>
              </p:ext>
            </p:extLst>
          </p:nvPr>
        </p:nvGraphicFramePr>
        <p:xfrm>
          <a:off x="1066800" y="3012440"/>
          <a:ext cx="6934200" cy="2580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6840"/>
                <a:gridCol w="1386840"/>
                <a:gridCol w="1386840"/>
                <a:gridCol w="1386840"/>
                <a:gridCol w="1386840"/>
              </a:tblGrid>
              <a:tr h="61003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/>
                        </a:rPr>
                        <a:t>Outputs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Pierce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Snohomish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</a:tr>
              <a:tr h="72004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DUI Arrests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1,049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1,344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1,110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3,402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61003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Speeding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1,737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3,371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61003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Seat Belts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933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TZT 3 County 30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699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6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SFST wants your help…</a:t>
            </a:r>
            <a:endParaRPr lang="en-US" dirty="0"/>
          </a:p>
        </p:txBody>
      </p:sp>
      <p:pic>
        <p:nvPicPr>
          <p:cNvPr id="4" name="Content Placeholder 3" descr="helpwant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Impaired</a:t>
            </a:r>
          </a:p>
          <a:p>
            <a:r>
              <a:rPr lang="en-US" sz="3600" dirty="0" smtClean="0"/>
              <a:t>Driving Section 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Seattle:</a:t>
            </a:r>
          </a:p>
          <a:p>
            <a:r>
              <a:rPr lang="en-US" sz="2800" dirty="0" smtClean="0"/>
              <a:t>206 720-3018</a:t>
            </a:r>
          </a:p>
          <a:p>
            <a:endParaRPr lang="en-US" sz="2800" dirty="0"/>
          </a:p>
        </p:txBody>
      </p:sp>
      <p:pic>
        <p:nvPicPr>
          <p:cNvPr id="5" name="Content Placeholder 4" descr="five finger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2258483"/>
            <a:ext cx="5111750" cy="3407833"/>
          </a:xfrm>
        </p:spPr>
      </p:pic>
      <p:sp>
        <p:nvSpPr>
          <p:cNvPr id="7" name="TextBox 6"/>
          <p:cNvSpPr txBox="1"/>
          <p:nvPr/>
        </p:nvSpPr>
        <p:spPr>
          <a:xfrm>
            <a:off x="3657600" y="2590800"/>
            <a:ext cx="619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BAC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14800" y="2209800"/>
            <a:ext cx="63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76800" y="1981200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TSRP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791200" y="2286000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IIL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629400" y="3657600"/>
            <a:ext cx="682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SFST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DRE Says     “What?”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  PAST</a:t>
            </a:r>
          </a:p>
          <a:p>
            <a:r>
              <a:rPr lang="en-US" dirty="0" smtClean="0"/>
              <a:t>An area makes a request</a:t>
            </a:r>
          </a:p>
          <a:p>
            <a:r>
              <a:rPr lang="en-US" dirty="0" smtClean="0"/>
              <a:t>Instructors asked for</a:t>
            </a:r>
          </a:p>
          <a:p>
            <a:pPr>
              <a:buNone/>
            </a:pPr>
            <a:r>
              <a:rPr lang="en-US" sz="1600" dirty="0" smtClean="0"/>
              <a:t>     “Help, I need……”</a:t>
            </a:r>
          </a:p>
          <a:p>
            <a:r>
              <a:rPr lang="en-US" dirty="0" smtClean="0"/>
              <a:t>Class is finalized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sz="1600" dirty="0" smtClean="0"/>
              <a:t>Daily Bulletin, ACCESS, CJTC web site</a:t>
            </a:r>
          </a:p>
          <a:p>
            <a:r>
              <a:rPr lang="en-US" dirty="0" smtClean="0"/>
              <a:t>Class is taught</a:t>
            </a:r>
          </a:p>
          <a:p>
            <a:pPr>
              <a:buNone/>
            </a:pPr>
            <a:r>
              <a:rPr lang="en-US" sz="1600" dirty="0" smtClean="0"/>
              <a:t>    Training hours reported to DRE Program</a:t>
            </a:r>
            <a:endParaRPr lang="en-US" sz="1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FUTURE</a:t>
            </a:r>
          </a:p>
          <a:p>
            <a:r>
              <a:rPr lang="en-US" dirty="0" smtClean="0"/>
              <a:t>INSTRUCTOR will clear their schedule</a:t>
            </a:r>
          </a:p>
          <a:p>
            <a:r>
              <a:rPr lang="en-US" dirty="0" smtClean="0"/>
              <a:t>Lead Instructor will seek staffing and location</a:t>
            </a:r>
          </a:p>
          <a:p>
            <a:pPr algn="ctr">
              <a:buNone/>
            </a:pPr>
            <a:r>
              <a:rPr lang="en-US" sz="1600" dirty="0" smtClean="0"/>
              <a:t>     (this is the challenge)</a:t>
            </a:r>
          </a:p>
          <a:p>
            <a:r>
              <a:rPr lang="en-US" dirty="0" smtClean="0"/>
              <a:t>Class is finalized</a:t>
            </a:r>
          </a:p>
          <a:p>
            <a:pPr>
              <a:buNone/>
            </a:pPr>
            <a:r>
              <a:rPr lang="en-US" sz="1600" dirty="0" smtClean="0"/>
              <a:t>    Daily Bulletin, ACCESS, CJTC web site</a:t>
            </a:r>
          </a:p>
          <a:p>
            <a:r>
              <a:rPr lang="en-US" dirty="0" smtClean="0"/>
              <a:t>Class is taught</a:t>
            </a:r>
          </a:p>
          <a:p>
            <a:pPr>
              <a:buNone/>
            </a:pPr>
            <a:r>
              <a:rPr lang="en-US" sz="1600" dirty="0" smtClean="0"/>
              <a:t>    Training hours reported to DRE Program</a:t>
            </a:r>
          </a:p>
          <a:p>
            <a:pPr>
              <a:buNone/>
            </a:pP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Miscellaneous stuff…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 schedules</a:t>
            </a:r>
          </a:p>
          <a:p>
            <a:r>
              <a:rPr lang="en-US" dirty="0" smtClean="0"/>
              <a:t>Teaching/Training hours</a:t>
            </a:r>
          </a:p>
          <a:p>
            <a:r>
              <a:rPr lang="en-US" dirty="0" smtClean="0"/>
              <a:t>Updated Resumes</a:t>
            </a:r>
          </a:p>
          <a:p>
            <a:r>
              <a:rPr lang="en-US" dirty="0" smtClean="0"/>
              <a:t>CJTC Wet lab/10/11/11      WSP Wet Lab – 11/03/11</a:t>
            </a:r>
          </a:p>
          <a:p>
            <a:r>
              <a:rPr lang="en-US" dirty="0" smtClean="0"/>
              <a:t>“Additional Tests?”</a:t>
            </a:r>
          </a:p>
          <a:p>
            <a:r>
              <a:rPr lang="en-US" dirty="0" smtClean="0"/>
              <a:t>SFST Instructor Development Class – 11/14 – 11/18, 2011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take a break!</a:t>
            </a:r>
            <a:endParaRPr lang="en-US" dirty="0"/>
          </a:p>
        </p:txBody>
      </p:sp>
      <p:pic>
        <p:nvPicPr>
          <p:cNvPr id="6" name="Content Placeholder 5" descr="crandall eating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133600"/>
            <a:ext cx="4038600" cy="3350419"/>
          </a:xfrm>
        </p:spPr>
      </p:pic>
      <p:pic>
        <p:nvPicPr>
          <p:cNvPr id="7" name="Content Placeholder 6" descr="reichert eating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133600"/>
            <a:ext cx="4038600" cy="33504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Wait…the world is ENDING, right?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DRE Instructors will be challenged to instruct the many different facets of DRE.</a:t>
            </a:r>
          </a:p>
          <a:p>
            <a:pPr>
              <a:buNone/>
            </a:pPr>
            <a:r>
              <a:rPr lang="en-US" dirty="0" smtClean="0"/>
              <a:t>    1)  ARIDE</a:t>
            </a:r>
          </a:p>
          <a:p>
            <a:pPr>
              <a:buNone/>
            </a:pPr>
            <a:r>
              <a:rPr lang="en-US" dirty="0" smtClean="0"/>
              <a:t>	2) Community Events /Requests</a:t>
            </a:r>
          </a:p>
          <a:p>
            <a:pPr>
              <a:buNone/>
            </a:pPr>
            <a:r>
              <a:rPr lang="en-US" dirty="0" smtClean="0"/>
              <a:t>	3) DID</a:t>
            </a:r>
          </a:p>
          <a:p>
            <a:pPr>
              <a:buNone/>
            </a:pPr>
            <a:r>
              <a:rPr lang="en-US" dirty="0" smtClean="0"/>
              <a:t>	4) DITEP</a:t>
            </a:r>
          </a:p>
          <a:p>
            <a:pPr>
              <a:buNone/>
            </a:pPr>
            <a:r>
              <a:rPr lang="en-US" dirty="0" smtClean="0"/>
              <a:t>	5) Roll Call Training</a:t>
            </a:r>
          </a:p>
          <a:p>
            <a:pPr>
              <a:buNone/>
            </a:pPr>
            <a:r>
              <a:rPr lang="en-US" dirty="0" smtClean="0"/>
              <a:t>	6) Generate your own  (Moses Lake Example)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in it for me?	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DRE State Coordinator/ 2012 DRE National Conference Committee will be deciding: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Who’s attending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Lodging location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Conference participation or assignment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>
                <a:solidFill>
                  <a:srgbClr val="FF0000"/>
                </a:solidFill>
              </a:rPr>
              <a:t> 2012 DRE Instructors Priority:   </a:t>
            </a:r>
          </a:p>
          <a:p>
            <a:pPr marL="514350" indent="-514350" algn="ctr">
              <a:buNone/>
            </a:pPr>
            <a:r>
              <a:rPr lang="en-US" dirty="0" smtClean="0"/>
              <a:t>The support of the DRE curriculum but also the overwhelming support to the SFST Instruction too! 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SFST Program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endParaRPr lang="en-US" dirty="0" smtClean="0"/>
          </a:p>
          <a:p>
            <a:pPr algn="r">
              <a:buNone/>
            </a:pPr>
            <a:endParaRPr lang="en-US" dirty="0" smtClean="0"/>
          </a:p>
          <a:p>
            <a:pPr algn="r">
              <a:buNone/>
            </a:pPr>
            <a:endParaRPr lang="en-US" dirty="0" smtClean="0"/>
          </a:p>
          <a:p>
            <a:pPr algn="r">
              <a:buNone/>
            </a:pPr>
            <a:endParaRPr lang="en-US" dirty="0" smtClean="0"/>
          </a:p>
          <a:p>
            <a:pPr algn="r">
              <a:buNone/>
            </a:pPr>
            <a:endParaRPr lang="en-US" dirty="0" smtClean="0"/>
          </a:p>
          <a:p>
            <a:pPr algn="r">
              <a:buNone/>
            </a:pPr>
            <a:endParaRPr lang="en-US" dirty="0" smtClean="0"/>
          </a:p>
          <a:p>
            <a:pPr algn="r">
              <a:buNone/>
            </a:pPr>
            <a:endParaRPr lang="en-US" dirty="0" smtClean="0"/>
          </a:p>
          <a:p>
            <a:pPr algn="r">
              <a:buNone/>
            </a:pPr>
            <a:endParaRPr lang="en-US" dirty="0" smtClean="0"/>
          </a:p>
          <a:p>
            <a:pPr algn="r">
              <a:buNone/>
            </a:pPr>
            <a:r>
              <a:rPr lang="en-US" dirty="0" smtClean="0"/>
              <a:t>Sergeant John McAuliffe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…how we got started</a:t>
            </a:r>
            <a:endParaRPr lang="en-US" dirty="0"/>
          </a:p>
        </p:txBody>
      </p:sp>
      <p:pic>
        <p:nvPicPr>
          <p:cNvPr id="9" name="Content Placeholder 8" descr="birth photo 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2438400"/>
            <a:ext cx="3657600" cy="3428999"/>
          </a:xfrm>
        </p:spPr>
      </p:pic>
      <p:pic>
        <p:nvPicPr>
          <p:cNvPr id="8" name="Content Placeholder 7" descr="birth photo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76800" y="2438400"/>
            <a:ext cx="3581400" cy="3428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SFST Instructors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can they teach?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What they cannot…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SFST Basic</a:t>
            </a:r>
          </a:p>
          <a:p>
            <a:r>
              <a:rPr lang="en-US" dirty="0" smtClean="0"/>
              <a:t>SFST Refresher</a:t>
            </a:r>
          </a:p>
          <a:p>
            <a:r>
              <a:rPr lang="en-US" dirty="0" smtClean="0"/>
              <a:t>SFST Instructor Development</a:t>
            </a:r>
          </a:p>
          <a:p>
            <a:r>
              <a:rPr lang="en-US" dirty="0" smtClean="0"/>
              <a:t>Wet labs</a:t>
            </a:r>
          </a:p>
          <a:p>
            <a:r>
              <a:rPr lang="en-US" dirty="0" smtClean="0"/>
              <a:t>SFST proficiency check-offs at A.R.I.D.E.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Drug Impaired Driving (DID)</a:t>
            </a:r>
          </a:p>
          <a:p>
            <a:r>
              <a:rPr lang="en-US" dirty="0" smtClean="0"/>
              <a:t>A.R.I.D.E. (except proficiencies)</a:t>
            </a:r>
          </a:p>
          <a:p>
            <a:r>
              <a:rPr lang="en-US" dirty="0" smtClean="0"/>
              <a:t>DRE curriculum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1143000"/>
          </a:xfrm>
        </p:spPr>
        <p:txBody>
          <a:bodyPr/>
          <a:lstStyle/>
          <a:p>
            <a:pPr algn="ctr"/>
            <a:r>
              <a:rPr lang="en-US" u="sng" dirty="0" smtClean="0"/>
              <a:t>SFST Program Annual Report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68 New SFST Instructors</a:t>
            </a:r>
          </a:p>
          <a:p>
            <a:r>
              <a:rPr lang="en-US" sz="3200" dirty="0" smtClean="0"/>
              <a:t>159 SFST/DUI classes taught</a:t>
            </a:r>
          </a:p>
          <a:p>
            <a:r>
              <a:rPr lang="en-US" sz="3200" dirty="0" smtClean="0"/>
              <a:t>1138+ Students trained</a:t>
            </a:r>
          </a:p>
          <a:p>
            <a:r>
              <a:rPr lang="en-US" sz="3200" dirty="0" smtClean="0"/>
              <a:t>CJTC now incorporates wet labs into their curriculum</a:t>
            </a:r>
          </a:p>
          <a:p>
            <a:r>
              <a:rPr lang="en-US" sz="3200" dirty="0" smtClean="0"/>
              <a:t>Central electronic database that records all officers and their SFST/DUI training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404</TotalTime>
  <Words>694</Words>
  <Application>Microsoft Office PowerPoint</Application>
  <PresentationFormat>On-screen Show (4:3)</PresentationFormat>
  <Paragraphs>224</Paragraphs>
  <Slides>31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Flow</vt:lpstr>
      <vt:lpstr>DRE/SFST Instructor In-Service</vt:lpstr>
      <vt:lpstr>DRE Instructors preparing for 2012</vt:lpstr>
      <vt:lpstr>DRE Says     “What?”</vt:lpstr>
      <vt:lpstr>Wait…the world is ENDING, right? </vt:lpstr>
      <vt:lpstr>What’s in it for me? </vt:lpstr>
      <vt:lpstr>SFST Program </vt:lpstr>
      <vt:lpstr>…how we got started</vt:lpstr>
      <vt:lpstr>SFST Instructors</vt:lpstr>
      <vt:lpstr>SFST Program Annual Report</vt:lpstr>
      <vt:lpstr>SFST Refresher What is it, and who needs it?</vt:lpstr>
      <vt:lpstr>WTSC Requirements</vt:lpstr>
      <vt:lpstr>SFST Refresher</vt:lpstr>
      <vt:lpstr>SFST Proficiency</vt:lpstr>
      <vt:lpstr>Class Roster</vt:lpstr>
      <vt:lpstr>Course Codes</vt:lpstr>
      <vt:lpstr>Please write legibly  Please write legibly  Please write legibly </vt:lpstr>
      <vt:lpstr>Entering classes into database</vt:lpstr>
      <vt:lpstr>What’s ahead in the future?</vt:lpstr>
      <vt:lpstr>Impaired Driving Website</vt:lpstr>
      <vt:lpstr>Target Zero</vt:lpstr>
      <vt:lpstr>Slide 21</vt:lpstr>
      <vt:lpstr>Slide 22</vt:lpstr>
      <vt:lpstr>Slide 23</vt:lpstr>
      <vt:lpstr> Target Zero Teams Project Desired Outcome  </vt:lpstr>
      <vt:lpstr> Target Zero Teams Analysis </vt:lpstr>
      <vt:lpstr>   Target Zero Teams Project  County Outcome Analysis:</vt:lpstr>
      <vt:lpstr>  TZTP Output Analysis Through Month 12</vt:lpstr>
      <vt:lpstr>SFST wants your help…</vt:lpstr>
      <vt:lpstr>Slide 29</vt:lpstr>
      <vt:lpstr>Miscellaneous stuff…</vt:lpstr>
      <vt:lpstr>Let’s take a break!</vt:lpstr>
    </vt:vector>
  </TitlesOfParts>
  <Company>Washington State Patrol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SFST Instructor In-Service</dc:title>
  <dc:creator>Washington State Patrol</dc:creator>
  <cp:lastModifiedBy>Washington State Patrol</cp:lastModifiedBy>
  <cp:revision>312</cp:revision>
  <dcterms:created xsi:type="dcterms:W3CDTF">2011-08-09T20:37:03Z</dcterms:created>
  <dcterms:modified xsi:type="dcterms:W3CDTF">2012-03-26T19:55:00Z</dcterms:modified>
</cp:coreProperties>
</file>