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3"/>
  </p:notesMasterIdLst>
  <p:sldIdLst>
    <p:sldId id="256" r:id="rId2"/>
    <p:sldId id="258" r:id="rId3"/>
    <p:sldId id="296" r:id="rId4"/>
    <p:sldId id="297" r:id="rId5"/>
    <p:sldId id="298" r:id="rId6"/>
    <p:sldId id="299" r:id="rId7"/>
    <p:sldId id="262" r:id="rId8"/>
    <p:sldId id="263" r:id="rId9"/>
    <p:sldId id="264" r:id="rId10"/>
    <p:sldId id="265"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289" r:id="rId37"/>
    <p:sldId id="290" r:id="rId38"/>
    <p:sldId id="291" r:id="rId39"/>
    <p:sldId id="292" r:id="rId40"/>
    <p:sldId id="293" r:id="rId41"/>
    <p:sldId id="301" r:id="rId42"/>
    <p:sldId id="302" r:id="rId43"/>
    <p:sldId id="303" r:id="rId44"/>
    <p:sldId id="304" r:id="rId45"/>
    <p:sldId id="305" r:id="rId46"/>
    <p:sldId id="306" r:id="rId47"/>
    <p:sldId id="307" r:id="rId48"/>
    <p:sldId id="309" r:id="rId49"/>
    <p:sldId id="300" r:id="rId50"/>
    <p:sldId id="308" r:id="rId51"/>
    <p:sldId id="295"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6" d="100"/>
          <a:sy n="126" d="100"/>
        </p:scale>
        <p:origin x="-35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638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25A968F-EE6B-46B7-85B5-2DEAD23B155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79165-12EA-4D7A-B750-385ECD31F10D}" type="slidenum">
              <a:rPr lang="en-US"/>
              <a:pPr/>
              <a:t>11</a:t>
            </a:fld>
            <a:endParaRPr lang="en-US"/>
          </a:p>
        </p:txBody>
      </p:sp>
      <p:sp>
        <p:nvSpPr>
          <p:cNvPr id="77826" name="Rectangle 2"/>
          <p:cNvSpPr>
            <a:spLocks noRo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a:t>Frenchman Hills Rd between Dodson Rd and Rd J SW</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01A06-B327-46DB-841F-DE96BE8692F8}" type="slidenum">
              <a:rPr lang="en-US"/>
              <a:pPr/>
              <a:t>34</a:t>
            </a:fld>
            <a:endParaRPr lang="en-US"/>
          </a:p>
        </p:txBody>
      </p:sp>
      <p:sp>
        <p:nvSpPr>
          <p:cNvPr id="110594" name="Rectangle 2"/>
          <p:cNvSpPr>
            <a:spLocks noRo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7C86F7F-CE26-44F4-B492-9A73BF54C174}" type="slidenum">
              <a:rPr lang="en-US"/>
              <a:pPr/>
              <a:t>36</a:t>
            </a:fld>
            <a:endParaRPr lang="en-US"/>
          </a:p>
        </p:txBody>
      </p:sp>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p:txBody>
          <a:bodyPr/>
          <a:lstStyle/>
          <a:p>
            <a:endParaRPr lang="en-US"/>
          </a:p>
        </p:txBody>
      </p:sp>
      <p:sp>
        <p:nvSpPr>
          <p:cNvPr id="512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E31AA8EF-431D-42D4-950C-7EABE44D166C}" type="slidenum">
              <a:rPr lang="en-US" sz="1200"/>
              <a:pPr algn="r" eaLnBrk="0" hangingPunct="0"/>
              <a:t>36</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0CF799-2288-4AB1-BC33-AAF1DACB262A}" type="slidenum">
              <a:rPr lang="en-US"/>
              <a:pPr/>
              <a:t>38</a:t>
            </a:fld>
            <a:endParaRPr lang="en-US"/>
          </a:p>
        </p:txBody>
      </p:sp>
      <p:sp>
        <p:nvSpPr>
          <p:cNvPr id="54274" name="Rectangle 2"/>
          <p:cNvSpPr>
            <a:spLocks noRo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1013B8-C6E8-4AFA-9957-980EA6521B0E}" type="slidenum">
              <a:rPr lang="en-US"/>
              <a:pPr/>
              <a:t>13</a:t>
            </a:fld>
            <a:endParaRPr lang="en-US"/>
          </a:p>
        </p:txBody>
      </p:sp>
      <p:sp>
        <p:nvSpPr>
          <p:cNvPr id="80898" name="Rectangle 2"/>
          <p:cNvSpPr>
            <a:spLocks noRo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9A4811-9F02-4C4C-903F-A15D19C62E61}" type="slidenum">
              <a:rPr lang="en-US"/>
              <a:pPr/>
              <a:t>16</a:t>
            </a:fld>
            <a:endParaRPr lang="en-US"/>
          </a:p>
        </p:txBody>
      </p:sp>
      <p:sp>
        <p:nvSpPr>
          <p:cNvPr id="84994" name="Rectangle 2"/>
          <p:cNvSpPr>
            <a:spLocks noRo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60FB62B-125C-4AF2-AD6E-39BB91A88263}" type="slidenum">
              <a:rPr lang="en-US"/>
              <a:pPr/>
              <a:t>20</a:t>
            </a:fld>
            <a:endParaRPr lang="en-US"/>
          </a:p>
        </p:txBody>
      </p:sp>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p:txBody>
          <a:bodyPr/>
          <a:lstStyle/>
          <a:p>
            <a:endParaRPr lang="en-US"/>
          </a:p>
        </p:txBody>
      </p:sp>
      <p:sp>
        <p:nvSpPr>
          <p:cNvPr id="9011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7F881592-A65A-49EC-AE9D-B230F75E3A9A}" type="slidenum">
              <a:rPr lang="en-US" sz="1200"/>
              <a:pPr algn="r" eaLnBrk="0" hangingPunct="0"/>
              <a:t>20</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09BE86-D580-4377-A6A8-98A9C2B170FD}" type="slidenum">
              <a:rPr lang="en-US"/>
              <a:pPr/>
              <a:t>21</a:t>
            </a:fld>
            <a:endParaRPr lang="en-US"/>
          </a:p>
        </p:txBody>
      </p:sp>
      <p:sp>
        <p:nvSpPr>
          <p:cNvPr id="92162" name="Rectangle 2"/>
          <p:cNvSpPr>
            <a:spLocks noRo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F6335-353D-484E-8E71-0652DD336F04}" type="slidenum">
              <a:rPr lang="en-US"/>
              <a:pPr/>
              <a:t>23</a:t>
            </a:fld>
            <a:endParaRPr lang="en-US"/>
          </a:p>
        </p:txBody>
      </p:sp>
      <p:sp>
        <p:nvSpPr>
          <p:cNvPr id="95234" name="Rectangle 2"/>
          <p:cNvSpPr>
            <a:spLocks noRo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5438BE-E90F-40AA-B499-8FBBB9B5E669}" type="slidenum">
              <a:rPr lang="en-US"/>
              <a:pPr/>
              <a:t>26</a:t>
            </a:fld>
            <a:endParaRPr lang="en-US"/>
          </a:p>
        </p:txBody>
      </p:sp>
      <p:sp>
        <p:nvSpPr>
          <p:cNvPr id="99330" name="Rectangle 2"/>
          <p:cNvSpPr>
            <a:spLocks noRo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347ADE-E528-4F17-BFE4-F41791B1466C}" type="slidenum">
              <a:rPr lang="en-US"/>
              <a:pPr/>
              <a:t>28</a:t>
            </a:fld>
            <a:endParaRPr lang="en-US"/>
          </a:p>
        </p:txBody>
      </p:sp>
      <p:sp>
        <p:nvSpPr>
          <p:cNvPr id="102402" name="Rectangle 2"/>
          <p:cNvSpPr>
            <a:spLocks noRo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346133-518D-4FDB-B54D-3A514A93CD04}" type="slidenum">
              <a:rPr lang="en-US"/>
              <a:pPr/>
              <a:t>31</a:t>
            </a:fld>
            <a:endParaRPr lang="en-US"/>
          </a:p>
        </p:txBody>
      </p:sp>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p:txBody>
          <a:bodyPr/>
          <a:lstStyle/>
          <a:p>
            <a:endParaRPr lang="en-US"/>
          </a:p>
        </p:txBody>
      </p:sp>
      <p:sp>
        <p:nvSpPr>
          <p:cNvPr id="10650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AA849DB0-686F-4F97-970A-9F1464465DF9}" type="slidenum">
              <a:rPr lang="en-US" sz="1200"/>
              <a:pPr algn="r" eaLnBrk="0" hangingPunct="0"/>
              <a:t>31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8763000" cy="5943600"/>
            <a:chOff x="0" y="0"/>
            <a:chExt cx="5520" cy="3744"/>
          </a:xfrm>
        </p:grpSpPr>
        <p:sp>
          <p:nvSpPr>
            <p:cNvPr id="5123"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a:endParaRPr lang="en-US" sz="2400">
                <a:latin typeface="Times New Roman" pitchFamily="18" charset="0"/>
              </a:endParaRPr>
            </a:p>
          </p:txBody>
        </p:sp>
        <p:grpSp>
          <p:nvGrpSpPr>
            <p:cNvPr id="5124" name="Group 4"/>
            <p:cNvGrpSpPr>
              <a:grpSpLocks/>
            </p:cNvGrpSpPr>
            <p:nvPr userDrawn="1"/>
          </p:nvGrpSpPr>
          <p:grpSpPr bwMode="auto">
            <a:xfrm>
              <a:off x="0" y="2208"/>
              <a:ext cx="5520" cy="1536"/>
              <a:chOff x="0" y="2208"/>
              <a:chExt cx="5520" cy="1536"/>
            </a:xfrm>
          </p:grpSpPr>
          <p:sp>
            <p:nvSpPr>
              <p:cNvPr id="5125"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a:endParaRPr lang="en-US" sz="2400">
                  <a:latin typeface="Times New Roman" pitchFamily="18" charset="0"/>
                </a:endParaRPr>
              </a:p>
            </p:txBody>
          </p:sp>
          <p:sp>
            <p:nvSpPr>
              <p:cNvPr id="5126"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a:endParaRPr lang="en-US" sz="2400">
                  <a:latin typeface="Times New Roman" pitchFamily="18" charset="0"/>
                </a:endParaRPr>
              </a:p>
            </p:txBody>
          </p:sp>
          <p:sp>
            <p:nvSpPr>
              <p:cNvPr id="5127"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endParaRPr lang="en-US"/>
              </a:p>
            </p:txBody>
          </p:sp>
        </p:grpSp>
        <p:grpSp>
          <p:nvGrpSpPr>
            <p:cNvPr id="5128" name="Group 8"/>
            <p:cNvGrpSpPr>
              <a:grpSpLocks/>
            </p:cNvGrpSpPr>
            <p:nvPr userDrawn="1"/>
          </p:nvGrpSpPr>
          <p:grpSpPr bwMode="auto">
            <a:xfrm>
              <a:off x="400" y="336"/>
              <a:ext cx="5088" cy="192"/>
              <a:chOff x="400" y="336"/>
              <a:chExt cx="5088" cy="192"/>
            </a:xfrm>
          </p:grpSpPr>
          <p:sp>
            <p:nvSpPr>
              <p:cNvPr id="5129"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endParaRPr lang="en-US" sz="2400">
                  <a:latin typeface="Times New Roman" pitchFamily="18" charset="0"/>
                </a:endParaRPr>
              </a:p>
            </p:txBody>
          </p:sp>
          <p:sp>
            <p:nvSpPr>
              <p:cNvPr id="5130"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endParaRPr lang="en-US"/>
              </a:p>
            </p:txBody>
          </p:sp>
        </p:grpSp>
      </p:grpSp>
      <p:sp>
        <p:nvSpPr>
          <p:cNvPr id="5131"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5132"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5133" name="Rectangle 13"/>
          <p:cNvSpPr>
            <a:spLocks noGrp="1" noChangeArrowheads="1"/>
          </p:cNvSpPr>
          <p:nvPr>
            <p:ph type="dt" sz="half" idx="2"/>
          </p:nvPr>
        </p:nvSpPr>
        <p:spPr>
          <a:xfrm>
            <a:off x="912813" y="6251575"/>
            <a:ext cx="1905000" cy="457200"/>
          </a:xfrm>
        </p:spPr>
        <p:txBody>
          <a:bodyPr/>
          <a:lstStyle>
            <a:lvl1pPr>
              <a:defRPr/>
            </a:lvl1pPr>
          </a:lstStyle>
          <a:p>
            <a:endParaRPr lang="en-US"/>
          </a:p>
        </p:txBody>
      </p:sp>
      <p:sp>
        <p:nvSpPr>
          <p:cNvPr id="5134" name="Rectangle 14"/>
          <p:cNvSpPr>
            <a:spLocks noGrp="1" noChangeArrowheads="1"/>
          </p:cNvSpPr>
          <p:nvPr>
            <p:ph type="ftr" sz="quarter" idx="3"/>
          </p:nvPr>
        </p:nvSpPr>
        <p:spPr>
          <a:xfrm>
            <a:off x="3354388" y="6248400"/>
            <a:ext cx="2895600" cy="457200"/>
          </a:xfrm>
        </p:spPr>
        <p:txBody>
          <a:bodyPr/>
          <a:lstStyle>
            <a:lvl1pPr>
              <a:defRPr/>
            </a:lvl1pPr>
          </a:lstStyle>
          <a:p>
            <a:endParaRPr lang="en-US"/>
          </a:p>
        </p:txBody>
      </p:sp>
      <p:sp>
        <p:nvSpPr>
          <p:cNvPr id="5135" name="Rectangle 15"/>
          <p:cNvSpPr>
            <a:spLocks noGrp="1" noChangeArrowheads="1"/>
          </p:cNvSpPr>
          <p:nvPr>
            <p:ph type="sldNum" sz="quarter" idx="4"/>
          </p:nvPr>
        </p:nvSpPr>
        <p:spPr/>
        <p:txBody>
          <a:bodyPr/>
          <a:lstStyle>
            <a:lvl1pPr>
              <a:defRPr/>
            </a:lvl1pPr>
          </a:lstStyle>
          <a:p>
            <a:fld id="{DB6F83E6-30E8-43DB-8369-977BB80FD8F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ADD217-BA4C-483B-932D-7B7C99C1C6D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0C467E-7B77-4102-B742-3633A49AC3D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C5BB38E-2BB9-4E02-A5E9-A8AB5F34AE2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0DEB80-83B3-4070-9A1B-A24986DF115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3BCABA4-A3B4-4E6A-A21B-65BC826EB2C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CDA5157-960E-47D1-B77A-3BA81A1F76F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B11F9EB-77BE-4AD8-A2FC-1512851FEAD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59BD7FD-3CED-4D79-9B7A-9E42C72CB45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0A2E671-DC0E-4D93-9A2A-144FA822CC5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BA48EB1-394B-47B2-8BE2-48DC270643C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8686800" cy="4876800"/>
            <a:chOff x="0" y="0"/>
            <a:chExt cx="5472" cy="3072"/>
          </a:xfrm>
        </p:grpSpPr>
        <p:sp>
          <p:nvSpPr>
            <p:cNvPr id="4099"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endParaRPr lang="en-US" sz="2400">
                <a:latin typeface="Times New Roman" pitchFamily="18" charset="0"/>
              </a:endParaRPr>
            </a:p>
          </p:txBody>
        </p:sp>
        <p:grpSp>
          <p:nvGrpSpPr>
            <p:cNvPr id="4100" name="Group 4"/>
            <p:cNvGrpSpPr>
              <a:grpSpLocks/>
            </p:cNvGrpSpPr>
            <p:nvPr/>
          </p:nvGrpSpPr>
          <p:grpSpPr bwMode="auto">
            <a:xfrm>
              <a:off x="240" y="893"/>
              <a:ext cx="5232" cy="115"/>
              <a:chOff x="240" y="893"/>
              <a:chExt cx="5232" cy="115"/>
            </a:xfrm>
          </p:grpSpPr>
          <p:sp>
            <p:nvSpPr>
              <p:cNvPr id="4101"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endParaRPr lang="en-US" sz="2400">
                  <a:latin typeface="Times New Roman" pitchFamily="18" charset="0"/>
                </a:endParaRPr>
              </a:p>
            </p:txBody>
          </p:sp>
          <p:sp>
            <p:nvSpPr>
              <p:cNvPr id="4102"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endParaRPr lang="en-US"/>
              </a:p>
            </p:txBody>
          </p:sp>
        </p:grpSp>
      </p:grpSp>
      <p:sp>
        <p:nvSpPr>
          <p:cNvPr id="4103"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4"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5"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n-US"/>
          </a:p>
        </p:txBody>
      </p:sp>
      <p:sp>
        <p:nvSpPr>
          <p:cNvPr id="4106"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en-US"/>
          </a:p>
        </p:txBody>
      </p:sp>
      <p:sp>
        <p:nvSpPr>
          <p:cNvPr id="4107"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B756EDA4-9E0D-4DD8-9665-BD3B5BFBC75F}" type="slidenum">
              <a:rPr lang="en-US"/>
              <a:pPr/>
              <a:t>‹#›</a:t>
            </a:fld>
            <a:endParaRPr lang="en-US"/>
          </a:p>
        </p:txBody>
      </p:sp>
      <p:sp>
        <p:nvSpPr>
          <p:cNvPr id="4108"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Times New Roman" pitchFamily="18" charset="0"/>
        </a:defRPr>
      </a:lvl2pPr>
      <a:lvl3pPr algn="l" rtl="0" fontAlgn="base">
        <a:spcBef>
          <a:spcPct val="0"/>
        </a:spcBef>
        <a:spcAft>
          <a:spcPct val="0"/>
        </a:spcAft>
        <a:defRPr sz="4200">
          <a:solidFill>
            <a:schemeClr val="tx2"/>
          </a:solidFill>
          <a:latin typeface="Times New Roman" pitchFamily="18" charset="0"/>
        </a:defRPr>
      </a:lvl3pPr>
      <a:lvl4pPr algn="l" rtl="0" fontAlgn="base">
        <a:spcBef>
          <a:spcPct val="0"/>
        </a:spcBef>
        <a:spcAft>
          <a:spcPct val="0"/>
        </a:spcAft>
        <a:defRPr sz="4200">
          <a:solidFill>
            <a:schemeClr val="tx2"/>
          </a:solidFill>
          <a:latin typeface="Times New Roman" pitchFamily="18" charset="0"/>
        </a:defRPr>
      </a:lvl4pPr>
      <a:lvl5pPr algn="l" rtl="0" fontAlgn="base">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fontAlgn="base">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jsainsbury@co.grant.wa.us" TargetMode="External"/><Relationship Id="rId2" Type="http://schemas.openxmlformats.org/officeDocument/2006/relationships/hyperlink" Target="mailto:ryan.raymond@wsp.wa.gov"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en-US" sz="6600" b="1"/>
              <a:t>Impaired Driving Presentation</a:t>
            </a:r>
          </a:p>
        </p:txBody>
      </p:sp>
      <p:sp>
        <p:nvSpPr>
          <p:cNvPr id="2051" name="Rectangle 3"/>
          <p:cNvSpPr>
            <a:spLocks noGrp="1" noChangeArrowheads="1"/>
          </p:cNvSpPr>
          <p:nvPr>
            <p:ph type="subTitle" idx="1"/>
          </p:nvPr>
        </p:nvSpPr>
        <p:spPr/>
        <p:txBody>
          <a:bodyPr/>
          <a:lstStyle/>
          <a:p>
            <a:r>
              <a:rPr lang="en-US" sz="4000"/>
              <a:t>DRE In-Service</a:t>
            </a:r>
          </a:p>
          <a:p>
            <a:r>
              <a:rPr lang="en-US" sz="4000"/>
              <a:t>September 21,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p:txBody>
          <a:bodyPr/>
          <a:lstStyle/>
          <a:p>
            <a:pPr algn="ctr"/>
            <a:r>
              <a:rPr lang="en-US" sz="7200" b="1">
                <a:solidFill>
                  <a:schemeClr val="accent2"/>
                </a:solidFill>
              </a:rPr>
              <a:t>WARNING</a:t>
            </a:r>
          </a:p>
        </p:txBody>
      </p:sp>
      <p:sp>
        <p:nvSpPr>
          <p:cNvPr id="11267" name="Rectangle 3"/>
          <p:cNvSpPr>
            <a:spLocks noGrp="1" noChangeArrowheads="1"/>
          </p:cNvSpPr>
          <p:nvPr>
            <p:ph type="body" idx="4294967295"/>
          </p:nvPr>
        </p:nvSpPr>
        <p:spPr/>
        <p:txBody>
          <a:bodyPr/>
          <a:lstStyle/>
          <a:p>
            <a:pPr algn="ctr">
              <a:buFont typeface="Wingdings" pitchFamily="2" charset="2"/>
              <a:buNone/>
            </a:pPr>
            <a:r>
              <a:rPr lang="en-US" b="1"/>
              <a:t>    THE FOLLOWING PRESENTATION WILL SHOW GRAPHIC PICTURES OF ACTUAL CRASHES AND DECEASED SUBJECTS INVOLVED.  FEEL FREE TO LOOK AWAY OR LEAVE IF NEEDED.  YOU MAY KNOW PEOPLE INVOLVED IN THE COLLISIONS.</a:t>
            </a:r>
          </a:p>
          <a:p>
            <a:pPr algn="ctr">
              <a:buFont typeface="Wingdings" pitchFamily="2" charset="2"/>
              <a:buNone/>
            </a:pPr>
            <a:endParaRPr lang="en-US" b="1"/>
          </a:p>
          <a:p>
            <a:pPr algn="ctr">
              <a:buFont typeface="Wingdings" pitchFamily="2" charset="2"/>
              <a:buNone/>
            </a:pPr>
            <a:r>
              <a:rPr lang="en-US"/>
              <a:t>All collisions shown in the presentation occurred in Grant County and are a result of alcohol and/or drug impairment.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768" decel="100000"/>
                                        <p:tgtEl>
                                          <p:spTgt spid="11266"/>
                                        </p:tgtEl>
                                      </p:cBhvr>
                                    </p:animEffect>
                                    <p:animScale>
                                      <p:cBhvr>
                                        <p:cTn id="8" dur="768" decel="100000"/>
                                        <p:tgtEl>
                                          <p:spTgt spid="11266"/>
                                        </p:tgtEl>
                                      </p:cBhvr>
                                      <p:from x="10000" y="10000"/>
                                      <p:to x="200000" y="450000"/>
                                    </p:animScale>
                                    <p:animScale>
                                      <p:cBhvr>
                                        <p:cTn id="9" dur="1230" accel="100000" fill="hold">
                                          <p:stCondLst>
                                            <p:cond delay="768"/>
                                          </p:stCondLst>
                                        </p:cTn>
                                        <p:tgtEl>
                                          <p:spTgt spid="11266"/>
                                        </p:tgtEl>
                                      </p:cBhvr>
                                      <p:from x="200000" y="450000"/>
                                      <p:to x="100000" y="100000"/>
                                    </p:animScale>
                                    <p:set>
                                      <p:cBhvr>
                                        <p:cTn id="10" dur="768" fill="hold"/>
                                        <p:tgtEl>
                                          <p:spTgt spid="11266"/>
                                        </p:tgtEl>
                                        <p:attrNameLst>
                                          <p:attrName>ppt_x</p:attrName>
                                        </p:attrNameLst>
                                      </p:cBhvr>
                                      <p:to>
                                        <p:strVal val="(0.5)"/>
                                      </p:to>
                                    </p:set>
                                    <p:anim from="(0.5)" to="(#ppt_x)" calcmode="lin" valueType="num">
                                      <p:cBhvr>
                                        <p:cTn id="11" dur="1230" accel="100000" fill="hold">
                                          <p:stCondLst>
                                            <p:cond delay="768"/>
                                          </p:stCondLst>
                                        </p:cTn>
                                        <p:tgtEl>
                                          <p:spTgt spid="11266"/>
                                        </p:tgtEl>
                                        <p:attrNameLst>
                                          <p:attrName>ppt_x</p:attrName>
                                        </p:attrNameLst>
                                      </p:cBhvr>
                                    </p:anim>
                                    <p:set>
                                      <p:cBhvr>
                                        <p:cTn id="12" dur="768" fill="hold"/>
                                        <p:tgtEl>
                                          <p:spTgt spid="11266"/>
                                        </p:tgtEl>
                                        <p:attrNameLst>
                                          <p:attrName>ppt_y</p:attrName>
                                        </p:attrNameLst>
                                      </p:cBhvr>
                                      <p:to>
                                        <p:strVal val="(#ppt_y+0.4)"/>
                                      </p:to>
                                    </p:set>
                                    <p:anim from="(#ppt_y+0.4)" to="(#ppt_y)" calcmode="lin" valueType="num">
                                      <p:cBhvr>
                                        <p:cTn id="13" dur="1230" accel="100000" fill="hold">
                                          <p:stCondLst>
                                            <p:cond delay="768"/>
                                          </p:stCondLst>
                                        </p:cTn>
                                        <p:tgtEl>
                                          <p:spTgt spid="11266"/>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1267">
                                            <p:txEl>
                                              <p:pRg st="0" end="0"/>
                                            </p:txEl>
                                          </p:spTgt>
                                        </p:tgtEl>
                                        <p:attrNameLst>
                                          <p:attrName>style.visibility</p:attrName>
                                        </p:attrNameLst>
                                      </p:cBhvr>
                                      <p:to>
                                        <p:strVal val="visible"/>
                                      </p:to>
                                    </p:set>
                                    <p:anim calcmode="lin" valueType="num">
                                      <p:cBhvr>
                                        <p:cTn id="18"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126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1267">
                                            <p:txEl>
                                              <p:pRg st="2" end="2"/>
                                            </p:txEl>
                                          </p:spTgt>
                                        </p:tgtEl>
                                        <p:attrNameLst>
                                          <p:attrName>style.visibility</p:attrName>
                                        </p:attrNameLst>
                                      </p:cBhvr>
                                      <p:to>
                                        <p:strVal val="visible"/>
                                      </p:to>
                                    </p:set>
                                    <p:anim calcmode="lin" valueType="num">
                                      <p:cBhvr>
                                        <p:cTn id="25"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p:txBody>
          <a:bodyPr/>
          <a:lstStyle/>
          <a:p>
            <a:pPr algn="ctr"/>
            <a:r>
              <a:rPr lang="en-US" b="1"/>
              <a:t>Vehicle vs. Semi</a:t>
            </a:r>
          </a:p>
        </p:txBody>
      </p:sp>
      <p:pic>
        <p:nvPicPr>
          <p:cNvPr id="76803" name="Picture 4" descr="2"/>
          <p:cNvPicPr>
            <a:picLocks noChangeAspect="1" noChangeArrowheads="1"/>
          </p:cNvPicPr>
          <p:nvPr>
            <p:ph type="body" idx="4294967295"/>
          </p:nvPr>
        </p:nvPicPr>
        <p:blipFill>
          <a:blip r:embed="rId3" cstate="print"/>
          <a:srcRect/>
          <a:stretch>
            <a:fillRect/>
          </a:stretch>
        </p:blipFill>
        <p:spPr>
          <a:xfrm>
            <a:off x="685800" y="1600200"/>
            <a:ext cx="7772400" cy="4343400"/>
          </a:xfrm>
          <a:noFill/>
        </p:spPr>
      </p:pic>
      <p:sp>
        <p:nvSpPr>
          <p:cNvPr id="76804" name="Rectangle 5"/>
          <p:cNvSpPr>
            <a:spLocks noChangeArrowheads="1"/>
          </p:cNvSpPr>
          <p:nvPr/>
        </p:nvSpPr>
        <p:spPr bwMode="auto">
          <a:xfrm>
            <a:off x="1585913" y="5943600"/>
            <a:ext cx="5972175" cy="457200"/>
          </a:xfrm>
          <a:prstGeom prst="rect">
            <a:avLst/>
          </a:prstGeom>
          <a:noFill/>
          <a:ln w="9525">
            <a:noFill/>
            <a:miter lim="800000"/>
            <a:headEnd/>
            <a:tailEnd/>
          </a:ln>
        </p:spPr>
        <p:txBody>
          <a:bodyPr wrap="none">
            <a:spAutoFit/>
          </a:bodyPr>
          <a:lstStyle/>
          <a:p>
            <a:pPr algn="ctr"/>
            <a:r>
              <a:rPr lang="en-US" sz="2400" b="1"/>
              <a:t>Frenchman Hills Rd, North of Royal City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p:txBody>
          <a:bodyPr/>
          <a:lstStyle/>
          <a:p>
            <a:pPr algn="ctr"/>
            <a:r>
              <a:rPr lang="en-US" sz="3800" b="1"/>
              <a:t>DUI Drugs</a:t>
            </a:r>
            <a:r>
              <a:rPr lang="en-US" sz="3800"/>
              <a:t/>
            </a:r>
            <a:br>
              <a:rPr lang="en-US" sz="3800"/>
            </a:br>
            <a:r>
              <a:rPr lang="en-US" sz="3800"/>
              <a:t>LSD &amp; Methamphetamine</a:t>
            </a:r>
          </a:p>
        </p:txBody>
      </p:sp>
      <p:pic>
        <p:nvPicPr>
          <p:cNvPr id="78851" name="Picture 4" descr="12"/>
          <p:cNvPicPr>
            <a:picLocks noChangeAspect="1" noChangeArrowheads="1"/>
          </p:cNvPicPr>
          <p:nvPr>
            <p:ph type="body" idx="4294967295"/>
          </p:nvPr>
        </p:nvPicPr>
        <p:blipFill>
          <a:blip r:embed="rId2" cstate="print"/>
          <a:srcRect/>
          <a:stretch>
            <a:fillRect/>
          </a:stretch>
        </p:blipFill>
        <p:spPr>
          <a:xfrm>
            <a:off x="838200" y="1676400"/>
            <a:ext cx="7543800" cy="4724400"/>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p:txBody>
          <a:bodyPr/>
          <a:lstStyle/>
          <a:p>
            <a:pPr algn="ctr"/>
            <a:r>
              <a:rPr lang="en-US" b="1"/>
              <a:t>Vehicle vs. Motorcycle</a:t>
            </a:r>
          </a:p>
        </p:txBody>
      </p:sp>
      <p:sp>
        <p:nvSpPr>
          <p:cNvPr id="79875" name="Rectangle 3"/>
          <p:cNvSpPr>
            <a:spLocks noGrp="1" noChangeArrowheads="1"/>
          </p:cNvSpPr>
          <p:nvPr>
            <p:ph type="body" idx="4294967295"/>
          </p:nvPr>
        </p:nvSpPr>
        <p:spPr/>
        <p:txBody>
          <a:bodyPr/>
          <a:lstStyle/>
          <a:p>
            <a:endParaRPr lang="en-US"/>
          </a:p>
        </p:txBody>
      </p:sp>
      <p:pic>
        <p:nvPicPr>
          <p:cNvPr id="79876" name="Picture 4" descr="P7190175"/>
          <p:cNvPicPr>
            <a:picLocks noChangeAspect="1" noChangeArrowheads="1"/>
          </p:cNvPicPr>
          <p:nvPr/>
        </p:nvPicPr>
        <p:blipFill>
          <a:blip r:embed="rId3" cstate="print"/>
          <a:srcRect/>
          <a:stretch>
            <a:fillRect/>
          </a:stretch>
        </p:blipFill>
        <p:spPr bwMode="auto">
          <a:xfrm>
            <a:off x="914400" y="1524000"/>
            <a:ext cx="7772400" cy="4419600"/>
          </a:xfrm>
          <a:prstGeom prst="rect">
            <a:avLst/>
          </a:prstGeom>
          <a:noFill/>
          <a:ln w="9525">
            <a:noFill/>
            <a:miter lim="800000"/>
            <a:headEnd/>
            <a:tailEnd/>
          </a:ln>
        </p:spPr>
      </p:pic>
      <p:sp>
        <p:nvSpPr>
          <p:cNvPr id="79877" name="Rectangle 5"/>
          <p:cNvSpPr>
            <a:spLocks noChangeArrowheads="1"/>
          </p:cNvSpPr>
          <p:nvPr/>
        </p:nvSpPr>
        <p:spPr bwMode="auto">
          <a:xfrm>
            <a:off x="2667000" y="6019800"/>
            <a:ext cx="4281488" cy="457200"/>
          </a:xfrm>
          <a:prstGeom prst="rect">
            <a:avLst/>
          </a:prstGeom>
          <a:noFill/>
          <a:ln w="9525">
            <a:noFill/>
            <a:miter lim="800000"/>
            <a:headEnd/>
            <a:tailEnd/>
          </a:ln>
        </p:spPr>
        <p:txBody>
          <a:bodyPr>
            <a:spAutoFit/>
          </a:bodyPr>
          <a:lstStyle/>
          <a:p>
            <a:r>
              <a:rPr lang="en-US" sz="2400" b="1"/>
              <a:t>SR 17, North of Soap Lake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p:txBody>
          <a:bodyPr/>
          <a:lstStyle/>
          <a:p>
            <a:pPr algn="ctr"/>
            <a:r>
              <a:rPr lang="en-US" sz="3800" b="1"/>
              <a:t>Vehicular Homicide</a:t>
            </a:r>
            <a:r>
              <a:rPr lang="en-US" sz="3800"/>
              <a:t/>
            </a:r>
            <a:br>
              <a:rPr lang="en-US" sz="3800"/>
            </a:br>
            <a:r>
              <a:rPr lang="en-US" sz="3800"/>
              <a:t>Marijuana &amp; Alcohol</a:t>
            </a:r>
          </a:p>
        </p:txBody>
      </p:sp>
      <p:sp>
        <p:nvSpPr>
          <p:cNvPr id="81923" name="Rectangle 3"/>
          <p:cNvSpPr>
            <a:spLocks noGrp="1" noChangeArrowheads="1"/>
          </p:cNvSpPr>
          <p:nvPr>
            <p:ph type="body" idx="4294967295"/>
          </p:nvPr>
        </p:nvSpPr>
        <p:spPr/>
        <p:txBody>
          <a:bodyPr/>
          <a:lstStyle/>
          <a:p>
            <a:endParaRPr lang="en-US"/>
          </a:p>
        </p:txBody>
      </p:sp>
      <p:pic>
        <p:nvPicPr>
          <p:cNvPr id="81924" name="Picture 4" descr="P7200278"/>
          <p:cNvPicPr>
            <a:picLocks noChangeAspect="1" noChangeArrowheads="1"/>
          </p:cNvPicPr>
          <p:nvPr/>
        </p:nvPicPr>
        <p:blipFill>
          <a:blip r:embed="rId2" cstate="print"/>
          <a:srcRect/>
          <a:stretch>
            <a:fillRect/>
          </a:stretch>
        </p:blipFill>
        <p:spPr bwMode="auto">
          <a:xfrm>
            <a:off x="914400" y="1600200"/>
            <a:ext cx="77724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idx="4294967295"/>
          </p:nvPr>
        </p:nvSpPr>
        <p:spPr/>
        <p:txBody>
          <a:bodyPr/>
          <a:lstStyle/>
          <a:p>
            <a:pPr algn="ctr"/>
            <a:r>
              <a:rPr lang="en-US" b="1"/>
              <a:t>Victim Memorial</a:t>
            </a:r>
          </a:p>
        </p:txBody>
      </p:sp>
      <p:pic>
        <p:nvPicPr>
          <p:cNvPr id="82947" name="Content Placeholder 3" descr="P8260478.JPG"/>
          <p:cNvPicPr>
            <a:picLocks noGrp="1" noChangeAspect="1"/>
          </p:cNvPicPr>
          <p:nvPr>
            <p:ph idx="4294967295"/>
          </p:nvPr>
        </p:nvPicPr>
        <p:blipFill>
          <a:blip r:embed="rId2" cstate="print"/>
          <a:srcRect/>
          <a:stretch>
            <a:fillRect/>
          </a:stretch>
        </p:blipFill>
        <p:spPr>
          <a:xfrm>
            <a:off x="3101975" y="1600200"/>
            <a:ext cx="3397250" cy="4530725"/>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p:txBody>
          <a:bodyPr/>
          <a:lstStyle/>
          <a:p>
            <a:pPr algn="ctr"/>
            <a:r>
              <a:rPr lang="en-US" sz="3800" b="1"/>
              <a:t>2 Vehicle Collision</a:t>
            </a:r>
            <a:r>
              <a:rPr lang="en-US" sz="3800"/>
              <a:t/>
            </a:r>
            <a:br>
              <a:rPr lang="en-US" sz="3800"/>
            </a:br>
            <a:r>
              <a:rPr lang="en-US" sz="3800"/>
              <a:t>2 Fatalities &amp; Alcohol Involved</a:t>
            </a:r>
          </a:p>
        </p:txBody>
      </p:sp>
      <p:pic>
        <p:nvPicPr>
          <p:cNvPr id="83971" name="Picture 4" descr="06GS07332 011"/>
          <p:cNvPicPr>
            <a:picLocks noChangeAspect="1" noChangeArrowheads="1"/>
          </p:cNvPicPr>
          <p:nvPr>
            <p:ph type="body" idx="4294967295"/>
          </p:nvPr>
        </p:nvPicPr>
        <p:blipFill>
          <a:blip r:embed="rId3" cstate="print"/>
          <a:srcRect/>
          <a:stretch>
            <a:fillRect/>
          </a:stretch>
        </p:blipFill>
        <p:spPr>
          <a:xfrm>
            <a:off x="762000" y="1600200"/>
            <a:ext cx="7543800" cy="4530725"/>
          </a:xfrm>
          <a:noFill/>
        </p:spPr>
      </p:pic>
      <p:sp>
        <p:nvSpPr>
          <p:cNvPr id="83972" name="Rectangle 5"/>
          <p:cNvSpPr>
            <a:spLocks noChangeArrowheads="1"/>
          </p:cNvSpPr>
          <p:nvPr/>
        </p:nvSpPr>
        <p:spPr bwMode="auto">
          <a:xfrm>
            <a:off x="1295400" y="6172200"/>
            <a:ext cx="6788150" cy="457200"/>
          </a:xfrm>
          <a:prstGeom prst="rect">
            <a:avLst/>
          </a:prstGeom>
          <a:noFill/>
          <a:ln w="9525">
            <a:noFill/>
            <a:miter lim="800000"/>
            <a:headEnd/>
            <a:tailEnd/>
          </a:ln>
        </p:spPr>
        <p:txBody>
          <a:bodyPr>
            <a:spAutoFit/>
          </a:bodyPr>
          <a:lstStyle/>
          <a:p>
            <a:r>
              <a:rPr lang="en-US" sz="2400" b="1"/>
              <a:t>RD 13 SE @ RD D SE, East of Royal City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p:txBody>
          <a:bodyPr/>
          <a:lstStyle/>
          <a:p>
            <a:pPr algn="ctr"/>
            <a:r>
              <a:rPr lang="en-US" b="1"/>
              <a:t>Victim Vehicle</a:t>
            </a:r>
          </a:p>
        </p:txBody>
      </p:sp>
      <p:pic>
        <p:nvPicPr>
          <p:cNvPr id="86019" name="Picture 4" descr="06GS07332 043"/>
          <p:cNvPicPr>
            <a:picLocks noChangeAspect="1" noChangeArrowheads="1"/>
          </p:cNvPicPr>
          <p:nvPr>
            <p:ph type="body" idx="4294967295"/>
          </p:nvPr>
        </p:nvPicPr>
        <p:blipFill>
          <a:blip r:embed="rId2" cstate="print"/>
          <a:srcRect/>
          <a:stretch>
            <a:fillRect/>
          </a:stretch>
        </p:blipFill>
        <p:spPr>
          <a:xfrm>
            <a:off x="838200" y="1600200"/>
            <a:ext cx="7543800" cy="4530725"/>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p:txBody>
          <a:bodyPr/>
          <a:lstStyle/>
          <a:p>
            <a:pPr algn="ctr"/>
            <a:r>
              <a:rPr lang="en-US" sz="3800"/>
              <a:t>Pregnant victim and 3 year old were ejected and she impacted the stop sign</a:t>
            </a:r>
          </a:p>
        </p:txBody>
      </p:sp>
      <p:sp>
        <p:nvSpPr>
          <p:cNvPr id="87043" name="Rectangle 3"/>
          <p:cNvSpPr>
            <a:spLocks noGrp="1" noChangeArrowheads="1"/>
          </p:cNvSpPr>
          <p:nvPr>
            <p:ph type="body" idx="4294967295"/>
          </p:nvPr>
        </p:nvSpPr>
        <p:spPr/>
        <p:txBody>
          <a:bodyPr/>
          <a:lstStyle/>
          <a:p>
            <a:endParaRPr lang="en-US"/>
          </a:p>
        </p:txBody>
      </p:sp>
      <p:pic>
        <p:nvPicPr>
          <p:cNvPr id="87044" name="Picture 4"/>
          <p:cNvPicPr>
            <a:picLocks noChangeAspect="1" noChangeArrowheads="1"/>
          </p:cNvPicPr>
          <p:nvPr/>
        </p:nvPicPr>
        <p:blipFill>
          <a:blip r:embed="rId2" cstate="print"/>
          <a:srcRect/>
          <a:stretch>
            <a:fillRect/>
          </a:stretch>
        </p:blipFill>
        <p:spPr bwMode="auto">
          <a:xfrm>
            <a:off x="914400" y="1600200"/>
            <a:ext cx="77724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p:txBody>
          <a:bodyPr/>
          <a:lstStyle/>
          <a:p>
            <a:pPr algn="ctr"/>
            <a:r>
              <a:rPr lang="en-US" b="1"/>
              <a:t>2 Vehicle Head-on Collision</a:t>
            </a:r>
          </a:p>
        </p:txBody>
      </p:sp>
      <p:pic>
        <p:nvPicPr>
          <p:cNvPr id="88067" name="Content Placeholder 3" descr="P1010302.JPG"/>
          <p:cNvPicPr>
            <a:picLocks noGrp="1" noChangeAspect="1"/>
          </p:cNvPicPr>
          <p:nvPr>
            <p:ph idx="4294967295"/>
          </p:nvPr>
        </p:nvPicPr>
        <p:blipFill>
          <a:blip r:embed="rId2" cstate="print"/>
          <a:srcRect/>
          <a:stretch>
            <a:fillRect/>
          </a:stretch>
        </p:blipFill>
        <p:spPr>
          <a:xfrm>
            <a:off x="1779588" y="1600200"/>
            <a:ext cx="6042025" cy="4530725"/>
          </a:xfrm>
        </p:spPr>
      </p:pic>
      <p:sp>
        <p:nvSpPr>
          <p:cNvPr id="88068" name="Rectangle 5"/>
          <p:cNvSpPr>
            <a:spLocks noChangeArrowheads="1"/>
          </p:cNvSpPr>
          <p:nvPr/>
        </p:nvSpPr>
        <p:spPr bwMode="auto">
          <a:xfrm>
            <a:off x="2286000" y="6248400"/>
            <a:ext cx="5376863" cy="519113"/>
          </a:xfrm>
          <a:prstGeom prst="rect">
            <a:avLst/>
          </a:prstGeom>
          <a:noFill/>
          <a:ln w="9525">
            <a:noFill/>
            <a:miter lim="800000"/>
            <a:headEnd/>
            <a:tailEnd/>
          </a:ln>
        </p:spPr>
        <p:txBody>
          <a:bodyPr>
            <a:spAutoFit/>
          </a:bodyPr>
          <a:lstStyle/>
          <a:p>
            <a:r>
              <a:rPr lang="en-US" sz="2100" b="1">
                <a:solidFill>
                  <a:srgbClr val="000000"/>
                </a:solidFill>
              </a:rPr>
              <a:t>    </a:t>
            </a:r>
            <a:r>
              <a:rPr lang="en-US" sz="2800" b="1">
                <a:solidFill>
                  <a:srgbClr val="000000"/>
                </a:solidFill>
              </a:rPr>
              <a:t>SR 17, South of Soap Lake</a:t>
            </a:r>
            <a:endParaRPr lang="en-US" sz="28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p:txBody>
          <a:bodyPr/>
          <a:lstStyle/>
          <a:p>
            <a:pPr algn="ctr"/>
            <a:r>
              <a:rPr lang="en-US" b="1">
                <a:solidFill>
                  <a:schemeClr val="tx1"/>
                </a:solidFill>
              </a:rPr>
              <a:t>Introduction</a:t>
            </a:r>
          </a:p>
        </p:txBody>
      </p:sp>
      <p:sp>
        <p:nvSpPr>
          <p:cNvPr id="7171" name="Content Placeholder 2"/>
          <p:cNvSpPr>
            <a:spLocks noGrp="1"/>
          </p:cNvSpPr>
          <p:nvPr>
            <p:ph idx="4294967295"/>
          </p:nvPr>
        </p:nvSpPr>
        <p:spPr/>
        <p:txBody>
          <a:bodyPr/>
          <a:lstStyle/>
          <a:p>
            <a:pPr algn="ctr">
              <a:buFont typeface="Wingdings" pitchFamily="2" charset="2"/>
              <a:buNone/>
            </a:pPr>
            <a:r>
              <a:rPr lang="en-US"/>
              <a:t>Trooper Ryan Raymond</a:t>
            </a:r>
          </a:p>
          <a:p>
            <a:pPr algn="ctr">
              <a:buFont typeface="Wingdings" pitchFamily="2" charset="2"/>
              <a:buNone/>
            </a:pPr>
            <a:r>
              <a:rPr lang="en-US"/>
              <a:t>Washington State Patrol</a:t>
            </a:r>
          </a:p>
          <a:p>
            <a:pPr algn="ctr">
              <a:buFont typeface="Wingdings" pitchFamily="2" charset="2"/>
              <a:buNone/>
            </a:pPr>
            <a:endParaRPr lang="en-US"/>
          </a:p>
          <a:p>
            <a:pPr algn="ctr">
              <a:buFont typeface="Wingdings" pitchFamily="2" charset="2"/>
              <a:buNone/>
            </a:pPr>
            <a:r>
              <a:rPr lang="en-US"/>
              <a:t>Sergeant Josh Sainsbury</a:t>
            </a:r>
          </a:p>
          <a:p>
            <a:pPr algn="ctr">
              <a:buFont typeface="Wingdings" pitchFamily="2" charset="2"/>
              <a:buNone/>
            </a:pPr>
            <a:r>
              <a:rPr lang="en-US"/>
              <a:t>Grant County Sheriff’s Office</a:t>
            </a:r>
          </a:p>
          <a:p>
            <a:pPr algn="ctr">
              <a:buFont typeface="Wingdings" pitchFamily="2" charset="2"/>
              <a:buNone/>
            </a:pP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idx="4294967295"/>
          </p:nvPr>
        </p:nvSpPr>
        <p:spPr/>
        <p:txBody>
          <a:bodyPr/>
          <a:lstStyle/>
          <a:p>
            <a:pPr algn="ctr"/>
            <a:r>
              <a:rPr lang="en-US" b="1"/>
              <a:t>Vehicular Homicide</a:t>
            </a:r>
            <a:r>
              <a:rPr lang="en-US"/>
              <a:t> </a:t>
            </a:r>
            <a:br>
              <a:rPr lang="en-US"/>
            </a:br>
            <a:r>
              <a:rPr lang="en-US"/>
              <a:t>Prescription Drugs &amp; Alcohol</a:t>
            </a:r>
          </a:p>
        </p:txBody>
      </p:sp>
      <p:pic>
        <p:nvPicPr>
          <p:cNvPr id="89091" name="Content Placeholder 3" descr="P1010290.JPG"/>
          <p:cNvPicPr>
            <a:picLocks noGrp="1" noChangeAspect="1"/>
          </p:cNvPicPr>
          <p:nvPr>
            <p:ph idx="4294967295"/>
          </p:nvPr>
        </p:nvPicPr>
        <p:blipFill>
          <a:blip r:embed="rId3" cstate="print"/>
          <a:srcRect/>
          <a:stretch>
            <a:fillRect/>
          </a:stretch>
        </p:blipFill>
        <p:spPr>
          <a:xfrm>
            <a:off x="1779588" y="1600200"/>
            <a:ext cx="6042025" cy="4530725"/>
          </a:xfrm>
        </p:spPr>
      </p:pic>
      <p:sp>
        <p:nvSpPr>
          <p:cNvPr id="89092" name="Rectangle 5"/>
          <p:cNvSpPr>
            <a:spLocks noChangeArrowheads="1"/>
          </p:cNvSpPr>
          <p:nvPr/>
        </p:nvSpPr>
        <p:spPr bwMode="auto">
          <a:xfrm>
            <a:off x="2438400" y="6172200"/>
            <a:ext cx="4572000" cy="415925"/>
          </a:xfrm>
          <a:prstGeom prst="rect">
            <a:avLst/>
          </a:prstGeom>
          <a:noFill/>
          <a:ln w="9525">
            <a:noFill/>
            <a:miter lim="800000"/>
            <a:headEnd/>
            <a:tailEnd/>
          </a:ln>
        </p:spPr>
        <p:txBody>
          <a:bodyPr>
            <a:spAutoFit/>
          </a:bodyPr>
          <a:lstStyle/>
          <a:p>
            <a:r>
              <a:rPr lang="en-US"/>
              <a:t>            </a:t>
            </a:r>
            <a:endParaRPr lang="en-US" sz="2100" b="1"/>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p:txBody>
          <a:bodyPr/>
          <a:lstStyle/>
          <a:p>
            <a:pPr algn="ctr"/>
            <a:r>
              <a:rPr lang="en-US" sz="3800" b="1"/>
              <a:t>1 Vehicle Rollover</a:t>
            </a:r>
            <a:r>
              <a:rPr lang="en-US" sz="3800"/>
              <a:t/>
            </a:r>
            <a:br>
              <a:rPr lang="en-US" sz="3800"/>
            </a:br>
            <a:r>
              <a:rPr lang="en-US" sz="3800"/>
              <a:t>(Driver was DUI Alcohol)</a:t>
            </a:r>
          </a:p>
        </p:txBody>
      </p:sp>
      <p:sp>
        <p:nvSpPr>
          <p:cNvPr id="91139" name="Rectangle 3"/>
          <p:cNvSpPr>
            <a:spLocks noGrp="1" noChangeArrowheads="1"/>
          </p:cNvSpPr>
          <p:nvPr>
            <p:ph type="body" idx="4294967295"/>
          </p:nvPr>
        </p:nvSpPr>
        <p:spPr/>
        <p:txBody>
          <a:bodyPr/>
          <a:lstStyle/>
          <a:p>
            <a:endParaRPr lang="en-US"/>
          </a:p>
        </p:txBody>
      </p:sp>
      <p:pic>
        <p:nvPicPr>
          <p:cNvPr id="91140" name="Picture 4" descr="08GS07575 010"/>
          <p:cNvPicPr>
            <a:picLocks noChangeAspect="1" noChangeArrowheads="1"/>
          </p:cNvPicPr>
          <p:nvPr/>
        </p:nvPicPr>
        <p:blipFill>
          <a:blip r:embed="rId3" cstate="print"/>
          <a:srcRect/>
          <a:stretch>
            <a:fillRect/>
          </a:stretch>
        </p:blipFill>
        <p:spPr bwMode="auto">
          <a:xfrm>
            <a:off x="914400" y="1600200"/>
            <a:ext cx="7772400" cy="4572000"/>
          </a:xfrm>
          <a:prstGeom prst="rect">
            <a:avLst/>
          </a:prstGeom>
          <a:noFill/>
          <a:ln w="9525">
            <a:noFill/>
            <a:miter lim="800000"/>
            <a:headEnd/>
            <a:tailEnd/>
          </a:ln>
        </p:spPr>
      </p:pic>
      <p:sp>
        <p:nvSpPr>
          <p:cNvPr id="91141" name="Rectangle 6"/>
          <p:cNvSpPr>
            <a:spLocks noChangeArrowheads="1"/>
          </p:cNvSpPr>
          <p:nvPr/>
        </p:nvSpPr>
        <p:spPr bwMode="auto">
          <a:xfrm>
            <a:off x="1524000" y="6172200"/>
            <a:ext cx="6323013" cy="457200"/>
          </a:xfrm>
          <a:prstGeom prst="rect">
            <a:avLst/>
          </a:prstGeom>
          <a:noFill/>
          <a:ln w="9525">
            <a:noFill/>
            <a:miter lim="800000"/>
            <a:headEnd/>
            <a:tailEnd/>
          </a:ln>
        </p:spPr>
        <p:txBody>
          <a:bodyPr wrap="none">
            <a:spAutoFit/>
          </a:bodyPr>
          <a:lstStyle/>
          <a:p>
            <a:r>
              <a:rPr lang="en-US" sz="2400" b="1"/>
              <a:t>     Lower Crab Rd SW, South of Royal City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p:txBody>
          <a:bodyPr/>
          <a:lstStyle/>
          <a:p>
            <a:pPr algn="ctr"/>
            <a:r>
              <a:rPr lang="en-US"/>
              <a:t>Alcohol  (.35 BAC)</a:t>
            </a:r>
          </a:p>
        </p:txBody>
      </p:sp>
      <p:sp>
        <p:nvSpPr>
          <p:cNvPr id="93187" name="Rectangle 3"/>
          <p:cNvSpPr>
            <a:spLocks noGrp="1" noChangeArrowheads="1"/>
          </p:cNvSpPr>
          <p:nvPr>
            <p:ph type="body" idx="4294967295"/>
          </p:nvPr>
        </p:nvSpPr>
        <p:spPr/>
        <p:txBody>
          <a:bodyPr/>
          <a:lstStyle/>
          <a:p>
            <a:endParaRPr lang="en-US"/>
          </a:p>
        </p:txBody>
      </p:sp>
      <p:pic>
        <p:nvPicPr>
          <p:cNvPr id="93188" name="Picture 4" descr="08GS07575 027"/>
          <p:cNvPicPr>
            <a:picLocks noChangeAspect="1" noChangeArrowheads="1"/>
          </p:cNvPicPr>
          <p:nvPr/>
        </p:nvPicPr>
        <p:blipFill>
          <a:blip r:embed="rId2" cstate="print"/>
          <a:srcRect/>
          <a:stretch>
            <a:fillRect/>
          </a:stretch>
        </p:blipFill>
        <p:spPr bwMode="auto">
          <a:xfrm>
            <a:off x="914400" y="1600200"/>
            <a:ext cx="77724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p:txBody>
          <a:bodyPr/>
          <a:lstStyle/>
          <a:p>
            <a:pPr algn="ctr"/>
            <a:r>
              <a:rPr lang="en-US" b="1"/>
              <a:t>2 Vehicle Collision</a:t>
            </a:r>
            <a:r>
              <a:rPr lang="en-US"/>
              <a:t/>
            </a:r>
            <a:br>
              <a:rPr lang="en-US"/>
            </a:br>
            <a:r>
              <a:rPr lang="en-US" sz="2400"/>
              <a:t>Victim Vehicle</a:t>
            </a:r>
            <a:endParaRPr lang="en-US"/>
          </a:p>
        </p:txBody>
      </p:sp>
      <p:sp>
        <p:nvSpPr>
          <p:cNvPr id="94211" name="Rectangle 3"/>
          <p:cNvSpPr>
            <a:spLocks noGrp="1" noChangeArrowheads="1"/>
          </p:cNvSpPr>
          <p:nvPr>
            <p:ph type="body" idx="4294967295"/>
          </p:nvPr>
        </p:nvSpPr>
        <p:spPr/>
        <p:txBody>
          <a:bodyPr/>
          <a:lstStyle/>
          <a:p>
            <a:endParaRPr lang="en-US"/>
          </a:p>
        </p:txBody>
      </p:sp>
      <p:pic>
        <p:nvPicPr>
          <p:cNvPr id="94212" name="Picture 4" descr="PA020433"/>
          <p:cNvPicPr>
            <a:picLocks noChangeAspect="1" noChangeArrowheads="1"/>
          </p:cNvPicPr>
          <p:nvPr/>
        </p:nvPicPr>
        <p:blipFill>
          <a:blip r:embed="rId3" cstate="print"/>
          <a:srcRect/>
          <a:stretch>
            <a:fillRect/>
          </a:stretch>
        </p:blipFill>
        <p:spPr bwMode="auto">
          <a:xfrm>
            <a:off x="990600" y="1600200"/>
            <a:ext cx="7772400" cy="4648200"/>
          </a:xfrm>
          <a:prstGeom prst="rect">
            <a:avLst/>
          </a:prstGeom>
          <a:noFill/>
          <a:ln w="9525">
            <a:noFill/>
            <a:miter lim="800000"/>
            <a:headEnd/>
            <a:tailEnd/>
          </a:ln>
        </p:spPr>
      </p:pic>
      <p:sp>
        <p:nvSpPr>
          <p:cNvPr id="94213" name="Rectangle 5"/>
          <p:cNvSpPr>
            <a:spLocks noChangeArrowheads="1"/>
          </p:cNvSpPr>
          <p:nvPr/>
        </p:nvSpPr>
        <p:spPr bwMode="auto">
          <a:xfrm>
            <a:off x="1905000" y="6248400"/>
            <a:ext cx="5884863" cy="457200"/>
          </a:xfrm>
          <a:prstGeom prst="rect">
            <a:avLst/>
          </a:prstGeom>
          <a:noFill/>
          <a:ln w="9525">
            <a:noFill/>
            <a:miter lim="800000"/>
            <a:headEnd/>
            <a:tailEnd/>
          </a:ln>
        </p:spPr>
        <p:txBody>
          <a:bodyPr>
            <a:spAutoFit/>
          </a:bodyPr>
          <a:lstStyle/>
          <a:p>
            <a:r>
              <a:rPr lang="en-US" sz="2400" b="1"/>
              <a:t>  SR 28 between Ephrata &amp; Lakeview</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p:txBody>
          <a:bodyPr/>
          <a:lstStyle/>
          <a:p>
            <a:pPr algn="ctr"/>
            <a:r>
              <a:rPr lang="en-US" sz="3800" b="1"/>
              <a:t>Vehicular Homicide</a:t>
            </a:r>
          </a:p>
        </p:txBody>
      </p:sp>
      <p:sp>
        <p:nvSpPr>
          <p:cNvPr id="96259" name="Rectangle 3"/>
          <p:cNvSpPr>
            <a:spLocks noGrp="1" noChangeArrowheads="1"/>
          </p:cNvSpPr>
          <p:nvPr>
            <p:ph type="body" idx="4294967295"/>
          </p:nvPr>
        </p:nvSpPr>
        <p:spPr/>
        <p:txBody>
          <a:bodyPr/>
          <a:lstStyle/>
          <a:p>
            <a:pPr>
              <a:buFont typeface="Wingdings" pitchFamily="2" charset="2"/>
              <a:buNone/>
            </a:pPr>
            <a:endParaRPr lang="en-US"/>
          </a:p>
        </p:txBody>
      </p:sp>
      <p:pic>
        <p:nvPicPr>
          <p:cNvPr id="96260" name="Picture 5" descr="F:\Collision PICS\PA020444.JPG"/>
          <p:cNvPicPr>
            <a:picLocks noChangeAspect="1" noChangeArrowheads="1"/>
          </p:cNvPicPr>
          <p:nvPr/>
        </p:nvPicPr>
        <p:blipFill>
          <a:blip r:embed="rId2" cstate="print"/>
          <a:srcRect/>
          <a:stretch>
            <a:fillRect/>
          </a:stretch>
        </p:blipFill>
        <p:spPr bwMode="auto">
          <a:xfrm>
            <a:off x="838200" y="1524000"/>
            <a:ext cx="78486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p:txBody>
          <a:bodyPr/>
          <a:lstStyle/>
          <a:p>
            <a:pPr algn="ctr"/>
            <a:r>
              <a:rPr lang="en-US" sz="3800" b="1"/>
              <a:t>Causing Vehicle</a:t>
            </a:r>
            <a:r>
              <a:rPr lang="en-US" sz="3800"/>
              <a:t/>
            </a:r>
            <a:br>
              <a:rPr lang="en-US" sz="3800"/>
            </a:br>
            <a:r>
              <a:rPr lang="en-US" sz="3800"/>
              <a:t>Prescription Drugs &amp; Alcohol</a:t>
            </a:r>
          </a:p>
        </p:txBody>
      </p:sp>
      <p:sp>
        <p:nvSpPr>
          <p:cNvPr id="97283" name="Rectangle 3"/>
          <p:cNvSpPr>
            <a:spLocks noGrp="1" noChangeArrowheads="1"/>
          </p:cNvSpPr>
          <p:nvPr>
            <p:ph type="body" idx="4294967295"/>
          </p:nvPr>
        </p:nvSpPr>
        <p:spPr/>
        <p:txBody>
          <a:bodyPr/>
          <a:lstStyle/>
          <a:p>
            <a:endParaRPr lang="en-US"/>
          </a:p>
        </p:txBody>
      </p:sp>
      <p:pic>
        <p:nvPicPr>
          <p:cNvPr id="97284" name="Picture 4" descr="PA020405"/>
          <p:cNvPicPr>
            <a:picLocks noChangeAspect="1" noChangeArrowheads="1"/>
          </p:cNvPicPr>
          <p:nvPr/>
        </p:nvPicPr>
        <p:blipFill>
          <a:blip r:embed="rId2" cstate="print"/>
          <a:srcRect/>
          <a:stretch>
            <a:fillRect/>
          </a:stretch>
        </p:blipFill>
        <p:spPr bwMode="auto">
          <a:xfrm>
            <a:off x="914400" y="1600200"/>
            <a:ext cx="7772400" cy="47371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p:txBody>
          <a:bodyPr/>
          <a:lstStyle/>
          <a:p>
            <a:pPr algn="ctr"/>
            <a:r>
              <a:rPr lang="en-US" sz="3800" b="1"/>
              <a:t>1 Vehicle Collision</a:t>
            </a:r>
            <a:r>
              <a:rPr lang="en-US" sz="3800"/>
              <a:t/>
            </a:r>
            <a:br>
              <a:rPr lang="en-US" sz="3800"/>
            </a:br>
            <a:r>
              <a:rPr lang="en-US" sz="3800"/>
              <a:t> Alcohol &amp; Speed </a:t>
            </a:r>
          </a:p>
        </p:txBody>
      </p:sp>
      <p:pic>
        <p:nvPicPr>
          <p:cNvPr id="98307" name="Picture 4" descr="Publication1.jpg"/>
          <p:cNvPicPr>
            <a:picLocks noChangeAspect="1"/>
          </p:cNvPicPr>
          <p:nvPr/>
        </p:nvPicPr>
        <p:blipFill>
          <a:blip r:embed="rId3" cstate="print"/>
          <a:srcRect l="8627" t="6667" r="9412" b="44444"/>
          <a:stretch>
            <a:fillRect/>
          </a:stretch>
        </p:blipFill>
        <p:spPr bwMode="auto">
          <a:xfrm>
            <a:off x="838200" y="1600200"/>
            <a:ext cx="7620000" cy="4267200"/>
          </a:xfrm>
          <a:prstGeom prst="rect">
            <a:avLst/>
          </a:prstGeom>
          <a:noFill/>
          <a:ln w="9525">
            <a:noFill/>
            <a:miter lim="800000"/>
            <a:headEnd/>
            <a:tailEnd/>
          </a:ln>
        </p:spPr>
      </p:pic>
      <p:sp>
        <p:nvSpPr>
          <p:cNvPr id="98308" name="Rectangle 5"/>
          <p:cNvSpPr>
            <a:spLocks noChangeArrowheads="1"/>
          </p:cNvSpPr>
          <p:nvPr/>
        </p:nvSpPr>
        <p:spPr bwMode="auto">
          <a:xfrm>
            <a:off x="2514600" y="5943600"/>
            <a:ext cx="4800600" cy="396875"/>
          </a:xfrm>
          <a:prstGeom prst="rect">
            <a:avLst/>
          </a:prstGeom>
          <a:noFill/>
          <a:ln w="9525">
            <a:noFill/>
            <a:miter lim="800000"/>
            <a:headEnd/>
            <a:tailEnd/>
          </a:ln>
        </p:spPr>
        <p:txBody>
          <a:bodyPr>
            <a:spAutoFit/>
          </a:bodyPr>
          <a:lstStyle/>
          <a:p>
            <a:r>
              <a:rPr lang="en-US" sz="2000" b="1"/>
              <a:t>Dodson Rd @ RD 1 SW, South of I-90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p:txBody>
          <a:bodyPr/>
          <a:lstStyle/>
          <a:p>
            <a:pPr algn="ctr"/>
            <a:r>
              <a:rPr lang="en-US" sz="3800"/>
              <a:t>Driver Ejected</a:t>
            </a:r>
            <a:br>
              <a:rPr lang="en-US" sz="3800"/>
            </a:br>
            <a:r>
              <a:rPr lang="en-US" sz="3800"/>
              <a:t>(.20 BAC)</a:t>
            </a:r>
          </a:p>
        </p:txBody>
      </p:sp>
      <p:sp>
        <p:nvSpPr>
          <p:cNvPr id="100355" name="Rectangle 3"/>
          <p:cNvSpPr>
            <a:spLocks noGrp="1" noChangeArrowheads="1"/>
          </p:cNvSpPr>
          <p:nvPr>
            <p:ph type="body" idx="4294967295"/>
          </p:nvPr>
        </p:nvSpPr>
        <p:spPr/>
        <p:txBody>
          <a:bodyPr/>
          <a:lstStyle/>
          <a:p>
            <a:endParaRPr lang="en-US"/>
          </a:p>
        </p:txBody>
      </p:sp>
      <p:pic>
        <p:nvPicPr>
          <p:cNvPr id="100356" name="Picture 4" descr="Picture 035"/>
          <p:cNvPicPr>
            <a:picLocks noChangeAspect="1" noChangeArrowheads="1"/>
          </p:cNvPicPr>
          <p:nvPr/>
        </p:nvPicPr>
        <p:blipFill>
          <a:blip r:embed="rId2" cstate="print"/>
          <a:srcRect/>
          <a:stretch>
            <a:fillRect/>
          </a:stretch>
        </p:blipFill>
        <p:spPr bwMode="auto">
          <a:xfrm>
            <a:off x="914400" y="1600200"/>
            <a:ext cx="77724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p:txBody>
          <a:bodyPr/>
          <a:lstStyle/>
          <a:p>
            <a:pPr algn="ctr"/>
            <a:r>
              <a:rPr lang="en-US" b="1"/>
              <a:t>2 Vehicle Fatal Collision</a:t>
            </a:r>
          </a:p>
        </p:txBody>
      </p:sp>
      <p:pic>
        <p:nvPicPr>
          <p:cNvPr id="101379" name="Picture 4" descr="Publication1.jpg"/>
          <p:cNvPicPr>
            <a:picLocks noChangeAspect="1"/>
          </p:cNvPicPr>
          <p:nvPr/>
        </p:nvPicPr>
        <p:blipFill>
          <a:blip r:embed="rId3" cstate="print"/>
          <a:srcRect l="8627" t="6667" r="9412" b="48889"/>
          <a:stretch>
            <a:fillRect/>
          </a:stretch>
        </p:blipFill>
        <p:spPr bwMode="auto">
          <a:xfrm>
            <a:off x="762000" y="1600200"/>
            <a:ext cx="7696200" cy="4572000"/>
          </a:xfrm>
          <a:prstGeom prst="rect">
            <a:avLst/>
          </a:prstGeom>
          <a:noFill/>
          <a:ln w="9525">
            <a:noFill/>
            <a:miter lim="800000"/>
            <a:headEnd/>
            <a:tailEnd/>
          </a:ln>
        </p:spPr>
      </p:pic>
      <p:sp>
        <p:nvSpPr>
          <p:cNvPr id="101380" name="Rectangle 5"/>
          <p:cNvSpPr>
            <a:spLocks noChangeArrowheads="1"/>
          </p:cNvSpPr>
          <p:nvPr/>
        </p:nvSpPr>
        <p:spPr bwMode="auto">
          <a:xfrm>
            <a:off x="2057400" y="6172200"/>
            <a:ext cx="5257800" cy="366713"/>
          </a:xfrm>
          <a:prstGeom prst="rect">
            <a:avLst/>
          </a:prstGeom>
          <a:noFill/>
          <a:ln w="9525">
            <a:noFill/>
            <a:miter lim="800000"/>
            <a:headEnd/>
            <a:tailEnd/>
          </a:ln>
        </p:spPr>
        <p:txBody>
          <a:bodyPr>
            <a:spAutoFit/>
          </a:bodyPr>
          <a:lstStyle/>
          <a:p>
            <a:r>
              <a:rPr lang="en-US" b="1"/>
              <a:t>RD 9 NW @ RD E NW, Southwest of Ephrata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p:txBody>
          <a:bodyPr/>
          <a:lstStyle/>
          <a:p>
            <a:pPr algn="ctr"/>
            <a:r>
              <a:rPr lang="en-US" b="1"/>
              <a:t>Victim Vehicle</a:t>
            </a:r>
          </a:p>
        </p:txBody>
      </p:sp>
      <p:sp>
        <p:nvSpPr>
          <p:cNvPr id="103427" name="Rectangle 3"/>
          <p:cNvSpPr>
            <a:spLocks noGrp="1" noChangeArrowheads="1"/>
          </p:cNvSpPr>
          <p:nvPr>
            <p:ph type="body" idx="4294967295"/>
          </p:nvPr>
        </p:nvSpPr>
        <p:spPr/>
        <p:txBody>
          <a:bodyPr/>
          <a:lstStyle/>
          <a:p>
            <a:endParaRPr lang="en-US"/>
          </a:p>
        </p:txBody>
      </p:sp>
      <p:pic>
        <p:nvPicPr>
          <p:cNvPr id="103428" name="Picture 4" descr="100_0945"/>
          <p:cNvPicPr>
            <a:picLocks noChangeAspect="1" noChangeArrowheads="1"/>
          </p:cNvPicPr>
          <p:nvPr/>
        </p:nvPicPr>
        <p:blipFill>
          <a:blip r:embed="rId2" cstate="print">
            <a:lum bright="46000" contrast="52000"/>
          </a:blip>
          <a:srcRect/>
          <a:stretch>
            <a:fillRect/>
          </a:stretch>
        </p:blipFill>
        <p:spPr bwMode="auto">
          <a:xfrm>
            <a:off x="914400" y="1600200"/>
            <a:ext cx="77724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lgn="ctr"/>
            <a:r>
              <a:rPr lang="en-US"/>
              <a:t>Reasons for the Project</a:t>
            </a:r>
          </a:p>
        </p:txBody>
      </p:sp>
      <p:sp>
        <p:nvSpPr>
          <p:cNvPr id="62467" name="Rectangle 3"/>
          <p:cNvSpPr>
            <a:spLocks noGrp="1" noChangeArrowheads="1"/>
          </p:cNvSpPr>
          <p:nvPr>
            <p:ph type="body" idx="1"/>
          </p:nvPr>
        </p:nvSpPr>
        <p:spPr/>
        <p:txBody>
          <a:bodyPr/>
          <a:lstStyle/>
          <a:p>
            <a:r>
              <a:rPr lang="en-US"/>
              <a:t>4 fatality collisions from July 15, 2010 to February 19, 2011</a:t>
            </a:r>
          </a:p>
          <a:p>
            <a:r>
              <a:rPr lang="en-US"/>
              <a:t>7 kids from ages 15 to 18 and another at the age of 22 (8 total fatalities)</a:t>
            </a:r>
          </a:p>
          <a:p>
            <a:r>
              <a:rPr lang="en-US"/>
              <a:t>All 4 collisions involved speed (slowest measured at 96 mph)</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p:txBody>
          <a:bodyPr/>
          <a:lstStyle/>
          <a:p>
            <a:pPr algn="ctr"/>
            <a:r>
              <a:rPr lang="en-US" sz="3800" b="1"/>
              <a:t>DUI Drugs</a:t>
            </a:r>
            <a:br>
              <a:rPr lang="en-US" sz="3800" b="1"/>
            </a:br>
            <a:r>
              <a:rPr lang="en-US" sz="3800"/>
              <a:t>Marijuana</a:t>
            </a:r>
          </a:p>
        </p:txBody>
      </p:sp>
      <p:sp>
        <p:nvSpPr>
          <p:cNvPr id="104451" name="Rectangle 3"/>
          <p:cNvSpPr>
            <a:spLocks noGrp="1" noChangeArrowheads="1"/>
          </p:cNvSpPr>
          <p:nvPr>
            <p:ph type="body" idx="4294967295"/>
          </p:nvPr>
        </p:nvSpPr>
        <p:spPr/>
        <p:txBody>
          <a:bodyPr/>
          <a:lstStyle/>
          <a:p>
            <a:endParaRPr lang="en-US"/>
          </a:p>
        </p:txBody>
      </p:sp>
      <p:pic>
        <p:nvPicPr>
          <p:cNvPr id="104452" name="Picture 4" descr="100_0939"/>
          <p:cNvPicPr>
            <a:picLocks noChangeAspect="1" noChangeArrowheads="1"/>
          </p:cNvPicPr>
          <p:nvPr/>
        </p:nvPicPr>
        <p:blipFill>
          <a:blip r:embed="rId2" cstate="print"/>
          <a:srcRect/>
          <a:stretch>
            <a:fillRect/>
          </a:stretch>
        </p:blipFill>
        <p:spPr bwMode="auto">
          <a:xfrm>
            <a:off x="914400" y="1600200"/>
            <a:ext cx="77724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idx="4294967295"/>
          </p:nvPr>
        </p:nvSpPr>
        <p:spPr/>
        <p:txBody>
          <a:bodyPr/>
          <a:lstStyle/>
          <a:p>
            <a:pPr algn="ctr"/>
            <a:r>
              <a:rPr lang="en-US" b="1"/>
              <a:t>Vehicle vs. Semi</a:t>
            </a:r>
          </a:p>
        </p:txBody>
      </p:sp>
      <p:pic>
        <p:nvPicPr>
          <p:cNvPr id="105475" name="Content Placeholder 3" descr="P7150103.JPG"/>
          <p:cNvPicPr>
            <a:picLocks noGrp="1" noChangeAspect="1"/>
          </p:cNvPicPr>
          <p:nvPr>
            <p:ph idx="4294967295"/>
          </p:nvPr>
        </p:nvPicPr>
        <p:blipFill>
          <a:blip r:embed="rId3" cstate="print"/>
          <a:srcRect/>
          <a:stretch>
            <a:fillRect/>
          </a:stretch>
        </p:blipFill>
        <p:spPr>
          <a:xfrm>
            <a:off x="1779588" y="1600200"/>
            <a:ext cx="6042025" cy="4530725"/>
          </a:xfrm>
        </p:spPr>
      </p:pic>
      <p:sp>
        <p:nvSpPr>
          <p:cNvPr id="105476" name="Rectangle 5"/>
          <p:cNvSpPr>
            <a:spLocks noChangeArrowheads="1"/>
          </p:cNvSpPr>
          <p:nvPr/>
        </p:nvSpPr>
        <p:spPr bwMode="auto">
          <a:xfrm>
            <a:off x="2514600" y="6096000"/>
            <a:ext cx="4833938" cy="457200"/>
          </a:xfrm>
          <a:prstGeom prst="rect">
            <a:avLst/>
          </a:prstGeom>
          <a:noFill/>
          <a:ln w="9525">
            <a:noFill/>
            <a:miter lim="800000"/>
            <a:headEnd/>
            <a:tailEnd/>
          </a:ln>
        </p:spPr>
        <p:txBody>
          <a:bodyPr>
            <a:spAutoFit/>
          </a:bodyPr>
          <a:lstStyle/>
          <a:p>
            <a:r>
              <a:rPr lang="en-US" sz="2400">
                <a:solidFill>
                  <a:srgbClr val="000000"/>
                </a:solidFill>
              </a:rPr>
              <a:t>   </a:t>
            </a:r>
            <a:r>
              <a:rPr lang="en-US" sz="2400" b="1">
                <a:solidFill>
                  <a:srgbClr val="000000"/>
                </a:solidFill>
              </a:rPr>
              <a:t>SR 243 @ Rd 24 SW, Mattawa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idx="4294967295"/>
          </p:nvPr>
        </p:nvSpPr>
        <p:spPr/>
        <p:txBody>
          <a:bodyPr/>
          <a:lstStyle/>
          <a:p>
            <a:pPr algn="ctr"/>
            <a:r>
              <a:rPr lang="en-US" b="1"/>
              <a:t>Vehicular Homicide</a:t>
            </a:r>
            <a:r>
              <a:rPr lang="en-US"/>
              <a:t/>
            </a:r>
            <a:br>
              <a:rPr lang="en-US"/>
            </a:br>
            <a:r>
              <a:rPr lang="en-US"/>
              <a:t>Marijuana &amp; Alcohol</a:t>
            </a:r>
          </a:p>
        </p:txBody>
      </p:sp>
      <p:pic>
        <p:nvPicPr>
          <p:cNvPr id="107523" name="Content Placeholder 3" descr="P7150081.JPG"/>
          <p:cNvPicPr>
            <a:picLocks noGrp="1" noChangeAspect="1"/>
          </p:cNvPicPr>
          <p:nvPr>
            <p:ph idx="4294967295"/>
          </p:nvPr>
        </p:nvPicPr>
        <p:blipFill>
          <a:blip r:embed="rId2" cstate="print"/>
          <a:srcRect/>
          <a:stretch>
            <a:fillRect/>
          </a:stretch>
        </p:blipFill>
        <p:spPr>
          <a:xfrm>
            <a:off x="1779588" y="1600200"/>
            <a:ext cx="6042025" cy="4530725"/>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idx="4294967295"/>
          </p:nvPr>
        </p:nvSpPr>
        <p:spPr/>
        <p:txBody>
          <a:bodyPr/>
          <a:lstStyle/>
          <a:p>
            <a:pPr algn="ctr"/>
            <a:r>
              <a:rPr lang="en-US"/>
              <a:t>2 Fatalities &amp; 3 Seriously Injured</a:t>
            </a:r>
          </a:p>
        </p:txBody>
      </p:sp>
      <p:pic>
        <p:nvPicPr>
          <p:cNvPr id="108547" name="Content Placeholder 3" descr="P7150085.JPG"/>
          <p:cNvPicPr>
            <a:picLocks noGrp="1" noChangeAspect="1"/>
          </p:cNvPicPr>
          <p:nvPr>
            <p:ph idx="4294967295"/>
          </p:nvPr>
        </p:nvPicPr>
        <p:blipFill>
          <a:blip r:embed="rId2" cstate="print"/>
          <a:srcRect/>
          <a:stretch>
            <a:fillRect/>
          </a:stretch>
        </p:blipFill>
        <p:spPr>
          <a:xfrm>
            <a:off x="1779588" y="1600200"/>
            <a:ext cx="6042025" cy="4530725"/>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p:txBody>
          <a:bodyPr/>
          <a:lstStyle/>
          <a:p>
            <a:pPr algn="ctr"/>
            <a:r>
              <a:rPr lang="en-US" sz="3800" b="1"/>
              <a:t>2 Vehicle Head-on</a:t>
            </a:r>
          </a:p>
        </p:txBody>
      </p:sp>
      <p:sp>
        <p:nvSpPr>
          <p:cNvPr id="109571" name="Rectangle 3"/>
          <p:cNvSpPr>
            <a:spLocks noGrp="1" noChangeArrowheads="1"/>
          </p:cNvSpPr>
          <p:nvPr>
            <p:ph type="body" idx="4294967295"/>
          </p:nvPr>
        </p:nvSpPr>
        <p:spPr/>
        <p:txBody>
          <a:bodyPr/>
          <a:lstStyle/>
          <a:p>
            <a:endParaRPr lang="en-US"/>
          </a:p>
        </p:txBody>
      </p:sp>
      <p:pic>
        <p:nvPicPr>
          <p:cNvPr id="109572" name="Picture 6" descr="08GS02450 003"/>
          <p:cNvPicPr>
            <a:picLocks noChangeAspect="1" noChangeArrowheads="1"/>
          </p:cNvPicPr>
          <p:nvPr/>
        </p:nvPicPr>
        <p:blipFill>
          <a:blip r:embed="rId3" cstate="print"/>
          <a:srcRect/>
          <a:stretch>
            <a:fillRect/>
          </a:stretch>
        </p:blipFill>
        <p:spPr bwMode="auto">
          <a:xfrm>
            <a:off x="914400" y="1524000"/>
            <a:ext cx="7772400" cy="4495800"/>
          </a:xfrm>
          <a:prstGeom prst="rect">
            <a:avLst/>
          </a:prstGeom>
          <a:noFill/>
          <a:ln w="9525">
            <a:noFill/>
            <a:miter lim="800000"/>
            <a:headEnd/>
            <a:tailEnd/>
          </a:ln>
        </p:spPr>
      </p:pic>
      <p:sp>
        <p:nvSpPr>
          <p:cNvPr id="109573" name="Rectangle 7"/>
          <p:cNvSpPr>
            <a:spLocks noChangeArrowheads="1"/>
          </p:cNvSpPr>
          <p:nvPr/>
        </p:nvSpPr>
        <p:spPr bwMode="auto">
          <a:xfrm>
            <a:off x="2209800" y="6096000"/>
            <a:ext cx="5270500" cy="366713"/>
          </a:xfrm>
          <a:prstGeom prst="rect">
            <a:avLst/>
          </a:prstGeom>
          <a:noFill/>
          <a:ln w="9525">
            <a:noFill/>
            <a:miter lim="800000"/>
            <a:headEnd/>
            <a:tailEnd/>
          </a:ln>
        </p:spPr>
        <p:txBody>
          <a:bodyPr wrap="none">
            <a:spAutoFit/>
          </a:bodyPr>
          <a:lstStyle/>
          <a:p>
            <a:r>
              <a:rPr lang="en-US" b="1"/>
              <a:t>Stratford Rd @ Harris Rd, North of Moses Lake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p:txBody>
          <a:bodyPr/>
          <a:lstStyle/>
          <a:p>
            <a:pPr algn="ctr"/>
            <a:r>
              <a:rPr lang="en-US" sz="3800" b="1"/>
              <a:t>DUI Drugs</a:t>
            </a:r>
            <a:r>
              <a:rPr lang="en-US" sz="3800"/>
              <a:t/>
            </a:r>
            <a:br>
              <a:rPr lang="en-US" sz="3800"/>
            </a:br>
            <a:r>
              <a:rPr lang="en-US" sz="3800"/>
              <a:t>Methamphetamine</a:t>
            </a:r>
          </a:p>
        </p:txBody>
      </p:sp>
      <p:sp>
        <p:nvSpPr>
          <p:cNvPr id="113667" name="Rectangle 3"/>
          <p:cNvSpPr>
            <a:spLocks noGrp="1" noChangeArrowheads="1"/>
          </p:cNvSpPr>
          <p:nvPr>
            <p:ph type="body" idx="4294967295"/>
          </p:nvPr>
        </p:nvSpPr>
        <p:spPr/>
        <p:txBody>
          <a:bodyPr/>
          <a:lstStyle/>
          <a:p>
            <a:endParaRPr lang="en-US"/>
          </a:p>
        </p:txBody>
      </p:sp>
      <p:pic>
        <p:nvPicPr>
          <p:cNvPr id="113668" name="Picture 6" descr="08GS02450 006"/>
          <p:cNvPicPr>
            <a:picLocks noChangeAspect="1" noChangeArrowheads="1"/>
          </p:cNvPicPr>
          <p:nvPr/>
        </p:nvPicPr>
        <p:blipFill>
          <a:blip r:embed="rId2" cstate="print"/>
          <a:srcRect/>
          <a:stretch>
            <a:fillRect/>
          </a:stretch>
        </p:blipFill>
        <p:spPr bwMode="auto">
          <a:xfrm>
            <a:off x="838200" y="1600200"/>
            <a:ext cx="7848600" cy="457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idx="4294967295"/>
          </p:nvPr>
        </p:nvSpPr>
        <p:spPr/>
        <p:txBody>
          <a:bodyPr/>
          <a:lstStyle/>
          <a:p>
            <a:pPr algn="ctr"/>
            <a:r>
              <a:rPr lang="en-US" b="1"/>
              <a:t>Vehicle vs. Power Pole</a:t>
            </a:r>
            <a:r>
              <a:rPr lang="en-US"/>
              <a:t/>
            </a:r>
            <a:br>
              <a:rPr lang="en-US"/>
            </a:br>
            <a:r>
              <a:rPr lang="en-US"/>
              <a:t>3 Fatalities</a:t>
            </a:r>
          </a:p>
        </p:txBody>
      </p:sp>
      <p:pic>
        <p:nvPicPr>
          <p:cNvPr id="50179" name="Content Placeholder 3" descr="P7152632.JPG"/>
          <p:cNvPicPr>
            <a:picLocks noGrp="1" noChangeAspect="1"/>
          </p:cNvPicPr>
          <p:nvPr>
            <p:ph idx="4294967295"/>
          </p:nvPr>
        </p:nvPicPr>
        <p:blipFill>
          <a:blip r:embed="rId3" cstate="print"/>
          <a:srcRect/>
          <a:stretch>
            <a:fillRect/>
          </a:stretch>
        </p:blipFill>
        <p:spPr>
          <a:xfrm>
            <a:off x="1779588" y="1600200"/>
            <a:ext cx="6042025" cy="4530725"/>
          </a:xfrm>
        </p:spPr>
      </p:pic>
      <p:sp>
        <p:nvSpPr>
          <p:cNvPr id="50180" name="Rectangle 6"/>
          <p:cNvSpPr>
            <a:spLocks noChangeArrowheads="1"/>
          </p:cNvSpPr>
          <p:nvPr/>
        </p:nvSpPr>
        <p:spPr bwMode="auto">
          <a:xfrm>
            <a:off x="1981200" y="6172200"/>
            <a:ext cx="5486400" cy="400050"/>
          </a:xfrm>
          <a:prstGeom prst="rect">
            <a:avLst/>
          </a:prstGeom>
          <a:noFill/>
          <a:ln w="9525">
            <a:noFill/>
            <a:miter lim="800000"/>
            <a:headEnd/>
            <a:tailEnd/>
          </a:ln>
        </p:spPr>
        <p:txBody>
          <a:bodyPr>
            <a:spAutoFit/>
          </a:bodyPr>
          <a:lstStyle/>
          <a:p>
            <a:r>
              <a:rPr lang="en-US" b="1">
                <a:solidFill>
                  <a:srgbClr val="000000"/>
                </a:solidFill>
              </a:rPr>
              <a:t>         </a:t>
            </a:r>
            <a:r>
              <a:rPr lang="en-US" sz="2000" b="1">
                <a:solidFill>
                  <a:srgbClr val="000000"/>
                </a:solidFill>
              </a:rPr>
              <a:t>SR 28 between Soap Lake &amp; Stratford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p:txBody>
          <a:bodyPr/>
          <a:lstStyle/>
          <a:p>
            <a:pPr algn="ctr"/>
            <a:r>
              <a:rPr lang="en-US"/>
              <a:t>Marijuana &amp; Speed</a:t>
            </a:r>
          </a:p>
        </p:txBody>
      </p:sp>
      <p:pic>
        <p:nvPicPr>
          <p:cNvPr id="52227" name="Content Placeholder 3" descr="P7152723.JPG"/>
          <p:cNvPicPr>
            <a:picLocks noGrp="1" noChangeAspect="1"/>
          </p:cNvPicPr>
          <p:nvPr>
            <p:ph idx="4294967295"/>
          </p:nvPr>
        </p:nvPicPr>
        <p:blipFill>
          <a:blip r:embed="rId2" cstate="print"/>
          <a:srcRect/>
          <a:stretch>
            <a:fillRect/>
          </a:stretch>
        </p:blipFill>
        <p:spPr>
          <a:xfrm>
            <a:off x="1779588" y="1600200"/>
            <a:ext cx="6042025" cy="4530725"/>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p:txBody>
          <a:bodyPr/>
          <a:lstStyle/>
          <a:p>
            <a:pPr algn="ctr"/>
            <a:r>
              <a:rPr lang="en-US" sz="3800" b="1"/>
              <a:t>1 Vehicle Collision</a:t>
            </a:r>
            <a:r>
              <a:rPr lang="en-US" sz="3800"/>
              <a:t/>
            </a:r>
            <a:br>
              <a:rPr lang="en-US" sz="3800"/>
            </a:br>
            <a:r>
              <a:rPr lang="en-US" sz="3800"/>
              <a:t>Alcohol, Prescription Drugs, &amp; Speed</a:t>
            </a:r>
          </a:p>
        </p:txBody>
      </p:sp>
      <p:sp>
        <p:nvSpPr>
          <p:cNvPr id="53251" name="Rectangle 3"/>
          <p:cNvSpPr>
            <a:spLocks noGrp="1" noChangeArrowheads="1"/>
          </p:cNvSpPr>
          <p:nvPr>
            <p:ph type="body" idx="4294967295"/>
          </p:nvPr>
        </p:nvSpPr>
        <p:spPr/>
        <p:txBody>
          <a:bodyPr/>
          <a:lstStyle/>
          <a:p>
            <a:endParaRPr lang="en-US"/>
          </a:p>
        </p:txBody>
      </p:sp>
      <p:pic>
        <p:nvPicPr>
          <p:cNvPr id="53252" name="Picture 4" descr="11GS02060 063"/>
          <p:cNvPicPr>
            <a:picLocks noChangeAspect="1" noChangeArrowheads="1"/>
          </p:cNvPicPr>
          <p:nvPr/>
        </p:nvPicPr>
        <p:blipFill>
          <a:blip r:embed="rId3" cstate="print"/>
          <a:srcRect/>
          <a:stretch>
            <a:fillRect/>
          </a:stretch>
        </p:blipFill>
        <p:spPr bwMode="auto">
          <a:xfrm>
            <a:off x="914400" y="1524000"/>
            <a:ext cx="7772400" cy="4648200"/>
          </a:xfrm>
          <a:prstGeom prst="rect">
            <a:avLst/>
          </a:prstGeom>
          <a:noFill/>
          <a:ln w="9525">
            <a:noFill/>
            <a:miter lim="800000"/>
            <a:headEnd/>
            <a:tailEnd/>
          </a:ln>
        </p:spPr>
      </p:pic>
      <p:sp>
        <p:nvSpPr>
          <p:cNvPr id="53253" name="Rectangle 5"/>
          <p:cNvSpPr>
            <a:spLocks noChangeArrowheads="1"/>
          </p:cNvSpPr>
          <p:nvPr/>
        </p:nvSpPr>
        <p:spPr bwMode="auto">
          <a:xfrm>
            <a:off x="2133600" y="6172200"/>
            <a:ext cx="5049838" cy="519113"/>
          </a:xfrm>
          <a:prstGeom prst="rect">
            <a:avLst/>
          </a:prstGeom>
          <a:noFill/>
          <a:ln w="9525">
            <a:noFill/>
            <a:miter lim="800000"/>
            <a:headEnd/>
            <a:tailEnd/>
          </a:ln>
        </p:spPr>
        <p:txBody>
          <a:bodyPr wrap="none">
            <a:spAutoFit/>
          </a:bodyPr>
          <a:lstStyle/>
          <a:p>
            <a:r>
              <a:rPr lang="en-US" sz="2800" b="1"/>
              <a:t>RD 20 NE, East of Soap Lake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lstStyle/>
          <a:p>
            <a:pPr algn="ctr"/>
            <a:r>
              <a:rPr lang="en-US" b="1"/>
              <a:t>Victim’s</a:t>
            </a:r>
          </a:p>
        </p:txBody>
      </p:sp>
      <p:sp>
        <p:nvSpPr>
          <p:cNvPr id="55299" name="Rectangle 3"/>
          <p:cNvSpPr>
            <a:spLocks noGrp="1" noChangeArrowheads="1"/>
          </p:cNvSpPr>
          <p:nvPr>
            <p:ph type="body" idx="4294967295"/>
          </p:nvPr>
        </p:nvSpPr>
        <p:spPr/>
        <p:txBody>
          <a:bodyPr/>
          <a:lstStyle/>
          <a:p>
            <a:endParaRPr lang="en-US"/>
          </a:p>
        </p:txBody>
      </p:sp>
      <p:pic>
        <p:nvPicPr>
          <p:cNvPr id="55300" name="Picture 4" descr="Pavel &amp; Sheila"/>
          <p:cNvPicPr>
            <a:picLocks noChangeAspect="1" noChangeArrowheads="1"/>
          </p:cNvPicPr>
          <p:nvPr/>
        </p:nvPicPr>
        <p:blipFill>
          <a:blip r:embed="rId2" cstate="print"/>
          <a:srcRect/>
          <a:stretch>
            <a:fillRect/>
          </a:stretch>
        </p:blipFill>
        <p:spPr bwMode="auto">
          <a:xfrm>
            <a:off x="1752600" y="1600200"/>
            <a:ext cx="62484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ctr"/>
            <a:r>
              <a:rPr lang="en-US"/>
              <a:t>Solutions</a:t>
            </a:r>
          </a:p>
        </p:txBody>
      </p:sp>
      <p:sp>
        <p:nvSpPr>
          <p:cNvPr id="63491" name="Rectangle 3"/>
          <p:cNvSpPr>
            <a:spLocks noGrp="1" noChangeArrowheads="1"/>
          </p:cNvSpPr>
          <p:nvPr>
            <p:ph type="body" idx="1"/>
          </p:nvPr>
        </p:nvSpPr>
        <p:spPr/>
        <p:txBody>
          <a:bodyPr/>
          <a:lstStyle/>
          <a:p>
            <a:r>
              <a:rPr lang="en-US"/>
              <a:t>15 schools contacted in Grant County</a:t>
            </a:r>
          </a:p>
          <a:p>
            <a:r>
              <a:rPr lang="en-US"/>
              <a:t>21 presentations</a:t>
            </a:r>
          </a:p>
          <a:p>
            <a:r>
              <a:rPr lang="en-US"/>
              <a:t>5,890 attendees with majority being student body and faculty</a:t>
            </a:r>
          </a:p>
          <a:p>
            <a:r>
              <a:rPr lang="en-US"/>
              <a:t>Used 2 crashed cars as educational tools</a:t>
            </a:r>
          </a:p>
          <a:p>
            <a:r>
              <a:rPr lang="en-US"/>
              <a:t>Moses Lake Memorial Parade Day and Grant County Fair</a:t>
            </a:r>
          </a:p>
          <a:p>
            <a:r>
              <a:rPr lang="en-US"/>
              <a:t>Obtained a grant from State Farm Ins Co</a:t>
            </a:r>
          </a:p>
          <a:p>
            <a:r>
              <a:rPr lang="en-US"/>
              <a:t>Obtained trailer signage from Signs Now</a:t>
            </a:r>
          </a:p>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p:txBody>
          <a:bodyPr/>
          <a:lstStyle/>
          <a:p>
            <a:pPr algn="ctr"/>
            <a:r>
              <a:rPr lang="en-US" sz="6600" b="1">
                <a:solidFill>
                  <a:srgbClr val="0000FF"/>
                </a:solidFill>
              </a:rPr>
              <a:t>OUR REQUEST</a:t>
            </a:r>
          </a:p>
        </p:txBody>
      </p:sp>
      <p:sp>
        <p:nvSpPr>
          <p:cNvPr id="56323" name="Content Placeholder 2"/>
          <p:cNvSpPr>
            <a:spLocks noGrp="1"/>
          </p:cNvSpPr>
          <p:nvPr>
            <p:ph idx="4294967295"/>
          </p:nvPr>
        </p:nvSpPr>
        <p:spPr/>
        <p:txBody>
          <a:bodyPr/>
          <a:lstStyle/>
          <a:p>
            <a:r>
              <a:rPr lang="en-US"/>
              <a:t>PLEASE BUCKLE UP</a:t>
            </a:r>
          </a:p>
          <a:p>
            <a:pPr>
              <a:buFont typeface="Wingdings" pitchFamily="2" charset="2"/>
              <a:buNone/>
            </a:pPr>
            <a:endParaRPr lang="en-US"/>
          </a:p>
          <a:p>
            <a:r>
              <a:rPr lang="en-US"/>
              <a:t>PLEASE SLOW DOWN</a:t>
            </a:r>
          </a:p>
          <a:p>
            <a:pPr>
              <a:buFont typeface="Wingdings" pitchFamily="2" charset="2"/>
              <a:buNone/>
            </a:pPr>
            <a:endParaRPr lang="en-US"/>
          </a:p>
          <a:p>
            <a:r>
              <a:rPr lang="en-US"/>
              <a:t>USE THE BUDDY SYSTEM</a:t>
            </a:r>
          </a:p>
          <a:p>
            <a:pPr>
              <a:buFont typeface="Wingdings" pitchFamily="2" charset="2"/>
              <a:buNone/>
            </a:pPr>
            <a:endParaRPr lang="en-US"/>
          </a:p>
          <a:p>
            <a:r>
              <a:rPr lang="en-US"/>
              <a:t>THINK BEFORE YOU GET BEHIND THE WHEEL OR IN A VEHICLE WITH SOMEONE WHO HAS CONSUMED ALCOHOL AND/OR DRUGS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lgn="ctr"/>
            <a:r>
              <a:rPr lang="en-US"/>
              <a:t>Big Bend CC</a:t>
            </a:r>
          </a:p>
        </p:txBody>
      </p:sp>
      <p:sp>
        <p:nvSpPr>
          <p:cNvPr id="67587" name="Rectangle 3"/>
          <p:cNvSpPr>
            <a:spLocks noGrp="1" noChangeArrowheads="1"/>
          </p:cNvSpPr>
          <p:nvPr>
            <p:ph type="body" idx="1"/>
          </p:nvPr>
        </p:nvSpPr>
        <p:spPr/>
        <p:txBody>
          <a:bodyPr/>
          <a:lstStyle/>
          <a:p>
            <a:endParaRPr lang="en-US"/>
          </a:p>
        </p:txBody>
      </p:sp>
      <p:pic>
        <p:nvPicPr>
          <p:cNvPr id="67588" name="Picture 4" descr="IMG_3123"/>
          <p:cNvPicPr>
            <a:picLocks noChangeAspect="1" noChangeArrowheads="1"/>
          </p:cNvPicPr>
          <p:nvPr/>
        </p:nvPicPr>
        <p:blipFill>
          <a:blip r:embed="rId2" cstate="print"/>
          <a:srcRect/>
          <a:stretch>
            <a:fillRect/>
          </a:stretch>
        </p:blipFill>
        <p:spPr bwMode="auto">
          <a:xfrm>
            <a:off x="914400" y="1600200"/>
            <a:ext cx="7239000" cy="46482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a:r>
              <a:rPr lang="en-US"/>
              <a:t>Moses Lake High School</a:t>
            </a:r>
          </a:p>
        </p:txBody>
      </p:sp>
      <p:sp>
        <p:nvSpPr>
          <p:cNvPr id="68611" name="Rectangle 3"/>
          <p:cNvSpPr>
            <a:spLocks noGrp="1" noChangeArrowheads="1"/>
          </p:cNvSpPr>
          <p:nvPr>
            <p:ph type="body" idx="1"/>
          </p:nvPr>
        </p:nvSpPr>
        <p:spPr/>
        <p:txBody>
          <a:bodyPr/>
          <a:lstStyle/>
          <a:p>
            <a:endParaRPr lang="en-US"/>
          </a:p>
        </p:txBody>
      </p:sp>
      <p:pic>
        <p:nvPicPr>
          <p:cNvPr id="68612" name="Picture 4" descr="P1060176"/>
          <p:cNvPicPr>
            <a:picLocks noChangeAspect="1" noChangeArrowheads="1"/>
          </p:cNvPicPr>
          <p:nvPr/>
        </p:nvPicPr>
        <p:blipFill>
          <a:blip r:embed="rId2" cstate="print"/>
          <a:srcRect/>
          <a:stretch>
            <a:fillRect/>
          </a:stretch>
        </p:blipFill>
        <p:spPr bwMode="auto">
          <a:xfrm>
            <a:off x="914400" y="1600200"/>
            <a:ext cx="7696200" cy="485775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lgn="ctr"/>
            <a:r>
              <a:rPr lang="en-US"/>
              <a:t>Moses Lake Memorial Day Parade</a:t>
            </a:r>
          </a:p>
        </p:txBody>
      </p:sp>
      <p:sp>
        <p:nvSpPr>
          <p:cNvPr id="69635" name="Rectangle 3"/>
          <p:cNvSpPr>
            <a:spLocks noGrp="1" noChangeArrowheads="1"/>
          </p:cNvSpPr>
          <p:nvPr>
            <p:ph type="body" idx="1"/>
          </p:nvPr>
        </p:nvSpPr>
        <p:spPr/>
        <p:txBody>
          <a:bodyPr/>
          <a:lstStyle/>
          <a:p>
            <a:endParaRPr lang="en-US"/>
          </a:p>
        </p:txBody>
      </p:sp>
      <p:pic>
        <p:nvPicPr>
          <p:cNvPr id="69636" name="Picture 4" descr="008"/>
          <p:cNvPicPr>
            <a:picLocks noChangeAspect="1" noChangeArrowheads="1"/>
          </p:cNvPicPr>
          <p:nvPr/>
        </p:nvPicPr>
        <p:blipFill>
          <a:blip r:embed="rId2" cstate="print"/>
          <a:srcRect/>
          <a:stretch>
            <a:fillRect/>
          </a:stretch>
        </p:blipFill>
        <p:spPr bwMode="auto">
          <a:xfrm>
            <a:off x="914400" y="1600200"/>
            <a:ext cx="7772400" cy="4572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lgn="ctr"/>
            <a:r>
              <a:rPr lang="en-US"/>
              <a:t>Moses Lake Memorial Day Parade</a:t>
            </a:r>
          </a:p>
        </p:txBody>
      </p:sp>
      <p:sp>
        <p:nvSpPr>
          <p:cNvPr id="70659" name="Rectangle 3"/>
          <p:cNvSpPr>
            <a:spLocks noGrp="1" noChangeArrowheads="1"/>
          </p:cNvSpPr>
          <p:nvPr>
            <p:ph type="body" idx="1"/>
          </p:nvPr>
        </p:nvSpPr>
        <p:spPr/>
        <p:txBody>
          <a:bodyPr/>
          <a:lstStyle/>
          <a:p>
            <a:endParaRPr lang="en-US"/>
          </a:p>
        </p:txBody>
      </p:sp>
      <p:pic>
        <p:nvPicPr>
          <p:cNvPr id="70660" name="Picture 4" descr="019"/>
          <p:cNvPicPr>
            <a:picLocks noChangeAspect="1" noChangeArrowheads="1"/>
          </p:cNvPicPr>
          <p:nvPr/>
        </p:nvPicPr>
        <p:blipFill>
          <a:blip r:embed="rId2" cstate="print"/>
          <a:srcRect/>
          <a:stretch>
            <a:fillRect/>
          </a:stretch>
        </p:blipFill>
        <p:spPr bwMode="auto">
          <a:xfrm>
            <a:off x="914400" y="1600200"/>
            <a:ext cx="7772400" cy="4572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ctr"/>
            <a:r>
              <a:rPr lang="en-US"/>
              <a:t>Home Depot in Moses Lake</a:t>
            </a:r>
          </a:p>
        </p:txBody>
      </p:sp>
      <p:sp>
        <p:nvSpPr>
          <p:cNvPr id="71683" name="Rectangle 3"/>
          <p:cNvSpPr>
            <a:spLocks noGrp="1" noChangeArrowheads="1"/>
          </p:cNvSpPr>
          <p:nvPr>
            <p:ph type="body" idx="1"/>
          </p:nvPr>
        </p:nvSpPr>
        <p:spPr/>
        <p:txBody>
          <a:bodyPr/>
          <a:lstStyle/>
          <a:p>
            <a:endParaRPr lang="en-US"/>
          </a:p>
        </p:txBody>
      </p:sp>
      <p:pic>
        <p:nvPicPr>
          <p:cNvPr id="71684" name="Picture 4" descr="IMG_1372"/>
          <p:cNvPicPr>
            <a:picLocks noChangeAspect="1" noChangeArrowheads="1"/>
          </p:cNvPicPr>
          <p:nvPr/>
        </p:nvPicPr>
        <p:blipFill>
          <a:blip r:embed="rId2" cstate="print"/>
          <a:srcRect/>
          <a:stretch>
            <a:fillRect/>
          </a:stretch>
        </p:blipFill>
        <p:spPr bwMode="auto">
          <a:xfrm>
            <a:off x="914400" y="1600200"/>
            <a:ext cx="7772400" cy="46482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lgn="ctr"/>
            <a:r>
              <a:rPr lang="en-US"/>
              <a:t>Education Tool</a:t>
            </a:r>
          </a:p>
        </p:txBody>
      </p:sp>
      <p:sp>
        <p:nvSpPr>
          <p:cNvPr id="72707" name="Rectangle 3"/>
          <p:cNvSpPr>
            <a:spLocks noGrp="1" noChangeArrowheads="1"/>
          </p:cNvSpPr>
          <p:nvPr>
            <p:ph type="body" idx="1"/>
          </p:nvPr>
        </p:nvSpPr>
        <p:spPr/>
        <p:txBody>
          <a:bodyPr/>
          <a:lstStyle/>
          <a:p>
            <a:endParaRPr lang="en-US"/>
          </a:p>
        </p:txBody>
      </p:sp>
      <p:pic>
        <p:nvPicPr>
          <p:cNvPr id="72708" name="Picture 4" descr="photo 1"/>
          <p:cNvPicPr>
            <a:picLocks noChangeAspect="1" noChangeArrowheads="1"/>
          </p:cNvPicPr>
          <p:nvPr/>
        </p:nvPicPr>
        <p:blipFill>
          <a:blip r:embed="rId2" cstate="print"/>
          <a:srcRect/>
          <a:stretch>
            <a:fillRect/>
          </a:stretch>
        </p:blipFill>
        <p:spPr bwMode="auto">
          <a:xfrm>
            <a:off x="914400" y="1524000"/>
            <a:ext cx="7772400" cy="46482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lgn="ctr"/>
            <a:r>
              <a:rPr lang="en-US"/>
              <a:t>Educational Tool</a:t>
            </a:r>
          </a:p>
        </p:txBody>
      </p:sp>
      <p:sp>
        <p:nvSpPr>
          <p:cNvPr id="73731" name="Rectangle 3"/>
          <p:cNvSpPr>
            <a:spLocks noGrp="1" noChangeArrowheads="1"/>
          </p:cNvSpPr>
          <p:nvPr>
            <p:ph type="body" idx="1"/>
          </p:nvPr>
        </p:nvSpPr>
        <p:spPr/>
        <p:txBody>
          <a:bodyPr/>
          <a:lstStyle/>
          <a:p>
            <a:endParaRPr lang="en-US"/>
          </a:p>
        </p:txBody>
      </p:sp>
      <p:pic>
        <p:nvPicPr>
          <p:cNvPr id="73732" name="Picture 4" descr="photo 2"/>
          <p:cNvPicPr>
            <a:picLocks noChangeAspect="1" noChangeArrowheads="1"/>
          </p:cNvPicPr>
          <p:nvPr/>
        </p:nvPicPr>
        <p:blipFill>
          <a:blip r:embed="rId2" cstate="print"/>
          <a:srcRect/>
          <a:stretch>
            <a:fillRect/>
          </a:stretch>
        </p:blipFill>
        <p:spPr bwMode="auto">
          <a:xfrm>
            <a:off x="914400" y="1600200"/>
            <a:ext cx="7772400" cy="4572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a:r>
              <a:rPr lang="en-US"/>
              <a:t>Grant County Fair</a:t>
            </a:r>
          </a:p>
        </p:txBody>
      </p:sp>
      <p:sp>
        <p:nvSpPr>
          <p:cNvPr id="75779" name="Rectangle 3"/>
          <p:cNvSpPr>
            <a:spLocks noGrp="1" noChangeArrowheads="1"/>
          </p:cNvSpPr>
          <p:nvPr>
            <p:ph type="body" idx="1"/>
          </p:nvPr>
        </p:nvSpPr>
        <p:spPr/>
        <p:txBody>
          <a:bodyPr/>
          <a:lstStyle/>
          <a:p>
            <a:endParaRPr lang="en-US"/>
          </a:p>
        </p:txBody>
      </p:sp>
      <p:pic>
        <p:nvPicPr>
          <p:cNvPr id="75780" name="Picture 4" descr="photo"/>
          <p:cNvPicPr>
            <a:picLocks noChangeAspect="1" noChangeArrowheads="1"/>
          </p:cNvPicPr>
          <p:nvPr/>
        </p:nvPicPr>
        <p:blipFill>
          <a:blip r:embed="rId2" cstate="print"/>
          <a:srcRect/>
          <a:stretch>
            <a:fillRect/>
          </a:stretch>
        </p:blipFill>
        <p:spPr bwMode="auto">
          <a:xfrm>
            <a:off x="914400" y="1600200"/>
            <a:ext cx="7772400" cy="44958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ctr"/>
            <a:r>
              <a:rPr lang="en-US"/>
              <a:t>Grant Check</a:t>
            </a:r>
          </a:p>
        </p:txBody>
      </p:sp>
      <p:sp>
        <p:nvSpPr>
          <p:cNvPr id="66563" name="Rectangle 3"/>
          <p:cNvSpPr>
            <a:spLocks noGrp="1" noChangeArrowheads="1"/>
          </p:cNvSpPr>
          <p:nvPr>
            <p:ph type="body" idx="1"/>
          </p:nvPr>
        </p:nvSpPr>
        <p:spPr/>
        <p:txBody>
          <a:bodyPr/>
          <a:lstStyle/>
          <a:p>
            <a:pPr>
              <a:buFont typeface="Wingdings" pitchFamily="2" charset="2"/>
              <a:buNone/>
            </a:pPr>
            <a:endParaRPr lang="en-US"/>
          </a:p>
        </p:txBody>
      </p:sp>
      <p:pic>
        <p:nvPicPr>
          <p:cNvPr id="66565" name="Picture 5" descr="State Farm Photos 003"/>
          <p:cNvPicPr>
            <a:picLocks noChangeAspect="1" noChangeArrowheads="1"/>
          </p:cNvPicPr>
          <p:nvPr/>
        </p:nvPicPr>
        <p:blipFill>
          <a:blip r:embed="rId2" cstate="print"/>
          <a:srcRect/>
          <a:stretch>
            <a:fillRect/>
          </a:stretch>
        </p:blipFill>
        <p:spPr bwMode="auto">
          <a:xfrm>
            <a:off x="457200" y="1598613"/>
            <a:ext cx="8229600" cy="495458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lgn="ctr"/>
            <a:r>
              <a:rPr lang="en-US"/>
              <a:t>Project Intent</a:t>
            </a:r>
          </a:p>
        </p:txBody>
      </p:sp>
      <p:sp>
        <p:nvSpPr>
          <p:cNvPr id="64515" name="Rectangle 3"/>
          <p:cNvSpPr>
            <a:spLocks noGrp="1" noChangeArrowheads="1"/>
          </p:cNvSpPr>
          <p:nvPr>
            <p:ph type="body" idx="1"/>
          </p:nvPr>
        </p:nvSpPr>
        <p:spPr/>
        <p:txBody>
          <a:bodyPr/>
          <a:lstStyle/>
          <a:p>
            <a:r>
              <a:rPr lang="en-US"/>
              <a:t>Change 1 students choice per school</a:t>
            </a:r>
          </a:p>
          <a:p>
            <a:r>
              <a:rPr lang="en-US"/>
              <a:t>The reality of impaired driving and collisions that occurred within our local communities</a:t>
            </a:r>
          </a:p>
          <a:p>
            <a:r>
              <a:rPr lang="en-US"/>
              <a:t>Change the perception of local law enforcement</a:t>
            </a:r>
          </a:p>
          <a:p>
            <a:endParaRPr lang="en-US"/>
          </a:p>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a:r>
              <a:rPr lang="en-US"/>
              <a:t>Contact Info</a:t>
            </a:r>
          </a:p>
        </p:txBody>
      </p:sp>
      <p:sp>
        <p:nvSpPr>
          <p:cNvPr id="74755" name="Rectangle 3"/>
          <p:cNvSpPr>
            <a:spLocks noGrp="1" noChangeArrowheads="1"/>
          </p:cNvSpPr>
          <p:nvPr>
            <p:ph type="body" idx="1"/>
          </p:nvPr>
        </p:nvSpPr>
        <p:spPr/>
        <p:txBody>
          <a:bodyPr/>
          <a:lstStyle/>
          <a:p>
            <a:r>
              <a:rPr lang="en-US"/>
              <a:t>Trooper Ryan Raymond</a:t>
            </a:r>
          </a:p>
          <a:p>
            <a:pPr>
              <a:buFont typeface="Wingdings" pitchFamily="2" charset="2"/>
              <a:buNone/>
            </a:pPr>
            <a:r>
              <a:rPr lang="en-US"/>
              <a:t>	</a:t>
            </a:r>
            <a:r>
              <a:rPr lang="en-US">
                <a:hlinkClick r:id="rId2"/>
              </a:rPr>
              <a:t>ryan.raymond@wsp.wa.gov</a:t>
            </a:r>
            <a:endParaRPr lang="en-US"/>
          </a:p>
          <a:p>
            <a:pPr>
              <a:buFont typeface="Wingdings" pitchFamily="2" charset="2"/>
              <a:buNone/>
            </a:pPr>
            <a:r>
              <a:rPr lang="en-US"/>
              <a:t>	509-989-0820</a:t>
            </a:r>
          </a:p>
          <a:p>
            <a:pPr>
              <a:buFont typeface="Wingdings" pitchFamily="2" charset="2"/>
              <a:buNone/>
            </a:pPr>
            <a:endParaRPr lang="en-US"/>
          </a:p>
          <a:p>
            <a:r>
              <a:rPr lang="en-US"/>
              <a:t>Sergeant Josh Sainsbury</a:t>
            </a:r>
          </a:p>
          <a:p>
            <a:pPr>
              <a:buFont typeface="Wingdings" pitchFamily="2" charset="2"/>
              <a:buNone/>
            </a:pPr>
            <a:r>
              <a:rPr lang="en-US"/>
              <a:t>	</a:t>
            </a:r>
            <a:r>
              <a:rPr lang="en-US">
                <a:hlinkClick r:id="rId3"/>
              </a:rPr>
              <a:t>jsainsbury@co.grant.wa.us</a:t>
            </a:r>
            <a:r>
              <a:rPr lang="en-US"/>
              <a:t>	</a:t>
            </a:r>
          </a:p>
          <a:p>
            <a:pPr>
              <a:buFont typeface="Wingdings" pitchFamily="2" charset="2"/>
              <a:buNone/>
            </a:pPr>
            <a:r>
              <a:rPr lang="en-US"/>
              <a:t>	509-989-5442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idx="4294967295"/>
          </p:nvPr>
        </p:nvSpPr>
        <p:spPr/>
        <p:txBody>
          <a:bodyPr/>
          <a:lstStyle/>
          <a:p>
            <a:pPr algn="ctr"/>
            <a:r>
              <a:rPr lang="en-US" sz="9300" b="1"/>
              <a:t>THANK YOU</a:t>
            </a:r>
          </a:p>
        </p:txBody>
      </p:sp>
      <p:sp>
        <p:nvSpPr>
          <p:cNvPr id="58371" name="Content Placeholder 2"/>
          <p:cNvSpPr>
            <a:spLocks noGrp="1"/>
          </p:cNvSpPr>
          <p:nvPr>
            <p:ph idx="4294967295"/>
          </p:nvPr>
        </p:nvSpPr>
        <p:spPr/>
        <p:txBody>
          <a:bodyPr/>
          <a:lstStyle/>
          <a:p>
            <a:pPr algn="ctr">
              <a:buFont typeface="Wingdings" pitchFamily="2" charset="2"/>
              <a:buNone/>
            </a:pPr>
            <a:endParaRPr lang="en-US" sz="7200" b="1"/>
          </a:p>
          <a:p>
            <a:pPr algn="ctr">
              <a:buFont typeface="Wingdings" pitchFamily="2" charset="2"/>
              <a:buNone/>
            </a:pPr>
            <a:endParaRPr lang="en-US" sz="4000" b="1"/>
          </a:p>
          <a:p>
            <a:pPr algn="ctr">
              <a:buFont typeface="Wingdings" pitchFamily="2" charset="2"/>
              <a:buNone/>
            </a:pPr>
            <a:endParaRPr lang="en-US" sz="3600" b="1"/>
          </a:p>
          <a:p>
            <a:pPr algn="ctr">
              <a:buFont typeface="Wingdings" pitchFamily="2" charset="2"/>
              <a:buNone/>
            </a:pPr>
            <a:r>
              <a:rPr lang="en-US" sz="3600" b="1"/>
              <a:t>WASHINGTON STATE PATROL</a:t>
            </a:r>
          </a:p>
          <a:p>
            <a:pPr algn="ctr">
              <a:buFont typeface="Wingdings" pitchFamily="2" charset="2"/>
              <a:buNone/>
            </a:pPr>
            <a:r>
              <a:rPr lang="en-US" sz="3600" b="1"/>
              <a:t>&amp;</a:t>
            </a:r>
          </a:p>
          <a:p>
            <a:pPr algn="ctr">
              <a:buFont typeface="Wingdings" pitchFamily="2" charset="2"/>
              <a:buNone/>
            </a:pPr>
            <a:r>
              <a:rPr lang="en-US" sz="3200" b="1"/>
              <a:t>GRANT COUNTY SHERIFF’S OFFICE</a:t>
            </a:r>
          </a:p>
        </p:txBody>
      </p:sp>
      <p:pic>
        <p:nvPicPr>
          <p:cNvPr id="58372" name="Picture 5" descr="wspbadge jpeg"/>
          <p:cNvPicPr>
            <a:picLocks noChangeAspect="1" noChangeArrowheads="1"/>
          </p:cNvPicPr>
          <p:nvPr/>
        </p:nvPicPr>
        <p:blipFill>
          <a:blip r:embed="rId2" cstate="print"/>
          <a:srcRect/>
          <a:stretch>
            <a:fillRect/>
          </a:stretch>
        </p:blipFill>
        <p:spPr bwMode="auto">
          <a:xfrm>
            <a:off x="1524000" y="1524000"/>
            <a:ext cx="2743200" cy="2743200"/>
          </a:xfrm>
          <a:prstGeom prst="rect">
            <a:avLst/>
          </a:prstGeom>
          <a:noFill/>
          <a:ln w="9525">
            <a:noFill/>
            <a:miter lim="800000"/>
            <a:headEnd/>
            <a:tailEnd/>
          </a:ln>
        </p:spPr>
      </p:pic>
      <p:pic>
        <p:nvPicPr>
          <p:cNvPr id="58373" name="Picture 5"/>
          <p:cNvPicPr>
            <a:picLocks noChangeAspect="1" noChangeArrowheads="1"/>
          </p:cNvPicPr>
          <p:nvPr/>
        </p:nvPicPr>
        <p:blipFill>
          <a:blip r:embed="rId3" cstate="print"/>
          <a:srcRect/>
          <a:stretch>
            <a:fillRect/>
          </a:stretch>
        </p:blipFill>
        <p:spPr bwMode="auto">
          <a:xfrm>
            <a:off x="4648200" y="1600200"/>
            <a:ext cx="3048000" cy="252253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lgn="ctr"/>
            <a:r>
              <a:rPr lang="en-US"/>
              <a:t>Our Presentation</a:t>
            </a:r>
          </a:p>
        </p:txBody>
      </p:sp>
      <p:sp>
        <p:nvSpPr>
          <p:cNvPr id="65539" name="Rectangle 3"/>
          <p:cNvSpPr>
            <a:spLocks noGrp="1" noChangeArrowheads="1"/>
          </p:cNvSpPr>
          <p:nvPr>
            <p:ph type="body" idx="1"/>
          </p:nvPr>
        </p:nvSpPr>
        <p:spPr/>
        <p:txBody>
          <a:bodyPr/>
          <a:lstStyle/>
          <a:p>
            <a:pPr marL="533400" indent="-533400">
              <a:lnSpc>
                <a:spcPct val="90000"/>
              </a:lnSpc>
            </a:pPr>
            <a:r>
              <a:rPr lang="en-US" b="1" u="sng"/>
              <a:t>1 hour assembly</a:t>
            </a:r>
          </a:p>
          <a:p>
            <a:pPr marL="533400" indent="-533400">
              <a:lnSpc>
                <a:spcPct val="90000"/>
              </a:lnSpc>
              <a:buFont typeface="Wingdings" pitchFamily="2" charset="2"/>
              <a:buAutoNum type="arabicPeriod"/>
            </a:pPr>
            <a:r>
              <a:rPr lang="en-US"/>
              <a:t>Introduction</a:t>
            </a:r>
          </a:p>
          <a:p>
            <a:pPr marL="533400" indent="-533400">
              <a:lnSpc>
                <a:spcPct val="90000"/>
              </a:lnSpc>
              <a:buFont typeface="Wingdings" pitchFamily="2" charset="2"/>
              <a:buAutoNum type="arabicPeriod"/>
            </a:pPr>
            <a:r>
              <a:rPr lang="en-US"/>
              <a:t>Qualifications  (DRE explanation)</a:t>
            </a:r>
          </a:p>
          <a:p>
            <a:pPr marL="533400" indent="-533400">
              <a:lnSpc>
                <a:spcPct val="90000"/>
              </a:lnSpc>
              <a:buFont typeface="Wingdings" pitchFamily="2" charset="2"/>
              <a:buAutoNum type="arabicPeriod"/>
            </a:pPr>
            <a:r>
              <a:rPr lang="en-US"/>
              <a:t>DUI Laws and DRE Drug Catagories</a:t>
            </a:r>
          </a:p>
          <a:p>
            <a:pPr marL="533400" indent="-533400">
              <a:lnSpc>
                <a:spcPct val="90000"/>
              </a:lnSpc>
              <a:buFont typeface="Wingdings" pitchFamily="2" charset="2"/>
              <a:buAutoNum type="arabicPeriod"/>
            </a:pPr>
            <a:r>
              <a:rPr lang="en-US"/>
              <a:t>Overview of Local State and County collisions resulting in fatalies</a:t>
            </a:r>
          </a:p>
          <a:p>
            <a:pPr marL="533400" indent="-533400">
              <a:lnSpc>
                <a:spcPct val="90000"/>
              </a:lnSpc>
              <a:buFont typeface="Wingdings" pitchFamily="2" charset="2"/>
              <a:buAutoNum type="arabicPeriod"/>
            </a:pPr>
            <a:r>
              <a:rPr lang="en-US"/>
              <a:t>Our Request</a:t>
            </a:r>
          </a:p>
          <a:p>
            <a:pPr marL="533400" indent="-533400">
              <a:lnSpc>
                <a:spcPct val="90000"/>
              </a:lnSpc>
              <a:buFont typeface="Wingdings" pitchFamily="2" charset="2"/>
              <a:buAutoNum type="arabicPeriod"/>
            </a:pPr>
            <a:r>
              <a:rPr lang="en-US"/>
              <a:t>Closing &amp; Questions</a:t>
            </a:r>
          </a:p>
          <a:p>
            <a:pPr marL="533400" indent="-533400">
              <a:lnSpc>
                <a:spcPct val="90000"/>
              </a:lnSpc>
              <a:buFont typeface="Wingdings" pitchFamily="2" charset="2"/>
              <a:buNone/>
            </a:pPr>
            <a:r>
              <a:rPr lang="en-US"/>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p:txBody>
          <a:bodyPr/>
          <a:lstStyle/>
          <a:p>
            <a:pPr algn="ctr"/>
            <a:r>
              <a:rPr lang="en-US" b="1"/>
              <a:t>Drug Categories</a:t>
            </a:r>
          </a:p>
        </p:txBody>
      </p:sp>
      <p:sp>
        <p:nvSpPr>
          <p:cNvPr id="11267" name="Rectangle 3"/>
          <p:cNvSpPr>
            <a:spLocks noGrp="1" noChangeArrowheads="1"/>
          </p:cNvSpPr>
          <p:nvPr>
            <p:ph type="body" idx="4294967295"/>
          </p:nvPr>
        </p:nvSpPr>
        <p:spPr/>
        <p:txBody>
          <a:bodyPr/>
          <a:lstStyle/>
          <a:p>
            <a:pPr>
              <a:lnSpc>
                <a:spcPct val="90000"/>
              </a:lnSpc>
            </a:pPr>
            <a:r>
              <a:rPr lang="en-US" sz="2400" b="1"/>
              <a:t>CNS Depressants</a:t>
            </a:r>
          </a:p>
          <a:p>
            <a:pPr>
              <a:lnSpc>
                <a:spcPct val="90000"/>
              </a:lnSpc>
              <a:buFont typeface="Wingdings" pitchFamily="2" charset="2"/>
              <a:buNone/>
            </a:pPr>
            <a:r>
              <a:rPr lang="en-US" sz="2400"/>
              <a:t>	Prozac, Soma, Ambien, Xanax, &amp; Diazepam</a:t>
            </a:r>
          </a:p>
          <a:p>
            <a:pPr>
              <a:lnSpc>
                <a:spcPct val="90000"/>
              </a:lnSpc>
              <a:buFont typeface="Wingdings" pitchFamily="2" charset="2"/>
              <a:buNone/>
            </a:pPr>
            <a:endParaRPr lang="en-US" sz="2400"/>
          </a:p>
          <a:p>
            <a:pPr>
              <a:lnSpc>
                <a:spcPct val="90000"/>
              </a:lnSpc>
            </a:pPr>
            <a:r>
              <a:rPr lang="en-US" sz="2400" b="1"/>
              <a:t>CNS Stimulants</a:t>
            </a:r>
          </a:p>
          <a:p>
            <a:pPr>
              <a:lnSpc>
                <a:spcPct val="90000"/>
              </a:lnSpc>
              <a:buFont typeface="Wingdings" pitchFamily="2" charset="2"/>
              <a:buNone/>
            </a:pPr>
            <a:r>
              <a:rPr lang="en-US" sz="2400"/>
              <a:t>	Methamphetamine, Cocaine, &amp; Adderall</a:t>
            </a:r>
          </a:p>
          <a:p>
            <a:pPr>
              <a:lnSpc>
                <a:spcPct val="90000"/>
              </a:lnSpc>
              <a:buFont typeface="Wingdings" pitchFamily="2" charset="2"/>
              <a:buNone/>
            </a:pPr>
            <a:endParaRPr lang="en-US" sz="2400"/>
          </a:p>
          <a:p>
            <a:pPr>
              <a:lnSpc>
                <a:spcPct val="90000"/>
              </a:lnSpc>
            </a:pPr>
            <a:r>
              <a:rPr lang="en-US" sz="2400" b="1"/>
              <a:t>Hallucinogen</a:t>
            </a:r>
          </a:p>
          <a:p>
            <a:pPr>
              <a:lnSpc>
                <a:spcPct val="90000"/>
              </a:lnSpc>
              <a:buFont typeface="Wingdings" pitchFamily="2" charset="2"/>
              <a:buNone/>
            </a:pPr>
            <a:r>
              <a:rPr lang="en-US" sz="2400"/>
              <a:t>	LSD, Psilocybin Mushrooms, &amp; Ecstasy</a:t>
            </a:r>
          </a:p>
          <a:p>
            <a:pPr>
              <a:lnSpc>
                <a:spcPct val="90000"/>
              </a:lnSpc>
              <a:buFont typeface="Wingdings" pitchFamily="2" charset="2"/>
              <a:buNone/>
            </a:pPr>
            <a:endParaRPr lang="en-US" sz="2400"/>
          </a:p>
          <a:p>
            <a:pPr>
              <a:lnSpc>
                <a:spcPct val="90000"/>
              </a:lnSpc>
            </a:pPr>
            <a:r>
              <a:rPr lang="en-US" sz="2400" b="1"/>
              <a:t>Dissociative Anesthetic</a:t>
            </a:r>
          </a:p>
          <a:p>
            <a:pPr>
              <a:lnSpc>
                <a:spcPct val="90000"/>
              </a:lnSpc>
              <a:buFont typeface="Wingdings" pitchFamily="2" charset="2"/>
              <a:buNone/>
            </a:pPr>
            <a:r>
              <a:rPr lang="en-US" sz="2400"/>
              <a:t>     PCP &amp; Ketamine </a:t>
            </a:r>
          </a:p>
          <a:p>
            <a:pPr>
              <a:lnSpc>
                <a:spcPct val="90000"/>
              </a:lnSpc>
              <a:buFont typeface="Wingdings" pitchFamily="2" charset="2"/>
              <a:buNone/>
            </a:pPr>
            <a:endParaRPr lang="en-US" sz="2400"/>
          </a:p>
          <a:p>
            <a:pPr>
              <a:lnSpc>
                <a:spcPct val="90000"/>
              </a:lnSpc>
              <a:buFont typeface="Wingdings" pitchFamily="2" charset="2"/>
              <a:buNone/>
            </a:pPr>
            <a:endParaRPr lang="en-US" sz="2400"/>
          </a:p>
          <a:p>
            <a:pPr>
              <a:lnSpc>
                <a:spcPct val="90000"/>
              </a:lnSpc>
              <a:buFont typeface="Wingdings" pitchFamily="2" charset="2"/>
              <a:buNone/>
            </a:pPr>
            <a:endParaRPr lang="en-US" sz="2400"/>
          </a:p>
          <a:p>
            <a:pPr>
              <a:lnSpc>
                <a:spcPct val="90000"/>
              </a:lnSpc>
              <a:buFont typeface="Wingdings" pitchFamily="2" charset="2"/>
              <a:buNone/>
            </a:pPr>
            <a:endParaRPr lang="en-US" sz="2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pPr algn="ctr"/>
            <a:r>
              <a:rPr lang="en-US" b="1"/>
              <a:t>Drug Categories continued</a:t>
            </a:r>
          </a:p>
        </p:txBody>
      </p:sp>
      <p:sp>
        <p:nvSpPr>
          <p:cNvPr id="12291" name="Rectangle 3"/>
          <p:cNvSpPr>
            <a:spLocks noGrp="1" noChangeArrowheads="1"/>
          </p:cNvSpPr>
          <p:nvPr>
            <p:ph type="body" idx="4294967295"/>
          </p:nvPr>
        </p:nvSpPr>
        <p:spPr/>
        <p:txBody>
          <a:bodyPr/>
          <a:lstStyle/>
          <a:p>
            <a:pPr>
              <a:lnSpc>
                <a:spcPct val="90000"/>
              </a:lnSpc>
            </a:pPr>
            <a:r>
              <a:rPr lang="en-US" b="1"/>
              <a:t>Narcotic Analgesic</a:t>
            </a:r>
          </a:p>
          <a:p>
            <a:pPr>
              <a:lnSpc>
                <a:spcPct val="90000"/>
              </a:lnSpc>
              <a:buFont typeface="Wingdings" pitchFamily="2" charset="2"/>
              <a:buNone/>
            </a:pPr>
            <a:r>
              <a:rPr lang="en-US"/>
              <a:t>	Heroin, Vicodin, Oxycontin, &amp; Methadone</a:t>
            </a:r>
          </a:p>
          <a:p>
            <a:pPr>
              <a:lnSpc>
                <a:spcPct val="90000"/>
              </a:lnSpc>
              <a:buFont typeface="Wingdings" pitchFamily="2" charset="2"/>
              <a:buNone/>
            </a:pPr>
            <a:endParaRPr lang="en-US"/>
          </a:p>
          <a:p>
            <a:pPr>
              <a:lnSpc>
                <a:spcPct val="90000"/>
              </a:lnSpc>
            </a:pPr>
            <a:r>
              <a:rPr lang="en-US" b="1"/>
              <a:t>Inhalant</a:t>
            </a:r>
          </a:p>
          <a:p>
            <a:pPr>
              <a:lnSpc>
                <a:spcPct val="90000"/>
              </a:lnSpc>
              <a:buFont typeface="Wingdings" pitchFamily="2" charset="2"/>
              <a:buNone/>
            </a:pPr>
            <a:r>
              <a:rPr lang="en-US"/>
              <a:t>	Gasoline, Paint, &amp; Dust Off</a:t>
            </a:r>
          </a:p>
          <a:p>
            <a:pPr>
              <a:lnSpc>
                <a:spcPct val="90000"/>
              </a:lnSpc>
              <a:buFont typeface="Wingdings" pitchFamily="2" charset="2"/>
              <a:buNone/>
            </a:pPr>
            <a:endParaRPr lang="en-US"/>
          </a:p>
          <a:p>
            <a:pPr>
              <a:lnSpc>
                <a:spcPct val="90000"/>
              </a:lnSpc>
            </a:pPr>
            <a:r>
              <a:rPr lang="en-US" b="1"/>
              <a:t>Cannabis</a:t>
            </a:r>
          </a:p>
          <a:p>
            <a:pPr>
              <a:lnSpc>
                <a:spcPct val="90000"/>
              </a:lnSpc>
              <a:buFont typeface="Wingdings" pitchFamily="2" charset="2"/>
              <a:buNone/>
            </a:pPr>
            <a:r>
              <a:rPr lang="en-US"/>
              <a:t>	Marijuana &amp; Hashish</a:t>
            </a:r>
          </a:p>
          <a:p>
            <a:pPr>
              <a:lnSpc>
                <a:spcPct val="90000"/>
              </a:lnSpc>
              <a:buFont typeface="Wingdings" pitchFamily="2" charset="2"/>
              <a:buNone/>
            </a:pPr>
            <a:r>
              <a:rPr lang="en-US"/>
              <a:t>	</a:t>
            </a:r>
          </a:p>
          <a:p>
            <a:pPr>
              <a:lnSpc>
                <a:spcPct val="90000"/>
              </a:lnSpc>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pPr algn="ctr"/>
            <a:r>
              <a:rPr lang="en-US" b="1"/>
              <a:t>DUI</a:t>
            </a:r>
          </a:p>
        </p:txBody>
      </p:sp>
      <p:sp>
        <p:nvSpPr>
          <p:cNvPr id="13315" name="Rectangle 3"/>
          <p:cNvSpPr>
            <a:spLocks noGrp="1" noChangeArrowheads="1"/>
          </p:cNvSpPr>
          <p:nvPr>
            <p:ph type="body" idx="4294967295"/>
          </p:nvPr>
        </p:nvSpPr>
        <p:spPr/>
        <p:txBody>
          <a:bodyPr/>
          <a:lstStyle/>
          <a:p>
            <a:pPr algn="ctr">
              <a:buFont typeface="Wingdings" pitchFamily="2" charset="2"/>
              <a:buNone/>
            </a:pPr>
            <a:r>
              <a:rPr lang="en-US" sz="4400"/>
              <a:t>Driving under the influence of alcohol and/or drugs</a:t>
            </a:r>
          </a:p>
          <a:p>
            <a:pPr algn="ctr">
              <a:buFont typeface="Wingdings" pitchFamily="2" charset="2"/>
              <a:buNone/>
            </a:pPr>
            <a:endParaRPr lang="en-US" sz="4400"/>
          </a:p>
          <a:p>
            <a:pPr algn="ctr">
              <a:buFont typeface="Wingdings" pitchFamily="2" charset="2"/>
              <a:buNone/>
            </a:pPr>
            <a:r>
              <a:rPr lang="en-US" sz="4400"/>
              <a:t>Legal Limit .08 (over 21)</a:t>
            </a:r>
          </a:p>
          <a:p>
            <a:pPr algn="ctr">
              <a:buFont typeface="Wingdings" pitchFamily="2" charset="2"/>
              <a:buNone/>
            </a:pPr>
            <a:r>
              <a:rPr lang="en-US" sz="4400"/>
              <a:t>Legal Limit .02 (under 21) </a:t>
            </a:r>
          </a:p>
          <a:p>
            <a:pPr algn="ctr">
              <a:buFont typeface="Wingdings" pitchFamily="2" charset="2"/>
              <a:buNone/>
            </a:pPr>
            <a:r>
              <a:rPr lang="en-US" sz="4400"/>
              <a:t>No Legal Limit with Drugs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TotalTime>
  <Words>581</Words>
  <Application>Microsoft Office PowerPoint</Application>
  <PresentationFormat>On-screen Show (4:3)</PresentationFormat>
  <Paragraphs>158</Paragraphs>
  <Slides>51</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Times New Roman</vt:lpstr>
      <vt:lpstr>Wingdings</vt:lpstr>
      <vt:lpstr>Layers</vt:lpstr>
      <vt:lpstr>Impaired Driving Presentation</vt:lpstr>
      <vt:lpstr>Introduction</vt:lpstr>
      <vt:lpstr>Reasons for the Project</vt:lpstr>
      <vt:lpstr>Solutions</vt:lpstr>
      <vt:lpstr>Project Intent</vt:lpstr>
      <vt:lpstr>Our Presentation</vt:lpstr>
      <vt:lpstr>Drug Categories</vt:lpstr>
      <vt:lpstr>Drug Categories continued</vt:lpstr>
      <vt:lpstr>DUI</vt:lpstr>
      <vt:lpstr>WARNING</vt:lpstr>
      <vt:lpstr>Vehicle vs. Semi</vt:lpstr>
      <vt:lpstr>DUI Drugs LSD &amp; Methamphetamine</vt:lpstr>
      <vt:lpstr>Vehicle vs. Motorcycle</vt:lpstr>
      <vt:lpstr>Vehicular Homicide Marijuana &amp; Alcohol</vt:lpstr>
      <vt:lpstr>Victim Memorial</vt:lpstr>
      <vt:lpstr>2 Vehicle Collision 2 Fatalities &amp; Alcohol Involved</vt:lpstr>
      <vt:lpstr>Victim Vehicle</vt:lpstr>
      <vt:lpstr>Pregnant victim and 3 year old were ejected and she impacted the stop sign</vt:lpstr>
      <vt:lpstr>2 Vehicle Head-on Collision</vt:lpstr>
      <vt:lpstr>Vehicular Homicide  Prescription Drugs &amp; Alcohol</vt:lpstr>
      <vt:lpstr>1 Vehicle Rollover (Driver was DUI Alcohol)</vt:lpstr>
      <vt:lpstr>Alcohol  (.35 BAC)</vt:lpstr>
      <vt:lpstr>2 Vehicle Collision Victim Vehicle</vt:lpstr>
      <vt:lpstr>Vehicular Homicide</vt:lpstr>
      <vt:lpstr>Causing Vehicle Prescription Drugs &amp; Alcohol</vt:lpstr>
      <vt:lpstr>1 Vehicle Collision  Alcohol &amp; Speed </vt:lpstr>
      <vt:lpstr>Driver Ejected (.20 BAC)</vt:lpstr>
      <vt:lpstr>2 Vehicle Fatal Collision</vt:lpstr>
      <vt:lpstr>Victim Vehicle</vt:lpstr>
      <vt:lpstr>DUI Drugs Marijuana</vt:lpstr>
      <vt:lpstr>Vehicle vs. Semi</vt:lpstr>
      <vt:lpstr>Vehicular Homicide Marijuana &amp; Alcohol</vt:lpstr>
      <vt:lpstr>2 Fatalities &amp; 3 Seriously Injured</vt:lpstr>
      <vt:lpstr>2 Vehicle Head-on</vt:lpstr>
      <vt:lpstr>DUI Drugs Methamphetamine</vt:lpstr>
      <vt:lpstr>Vehicle vs. Power Pole 3 Fatalities</vt:lpstr>
      <vt:lpstr>Marijuana &amp; Speed</vt:lpstr>
      <vt:lpstr>1 Vehicle Collision Alcohol, Prescription Drugs, &amp; Speed</vt:lpstr>
      <vt:lpstr>Victim’s</vt:lpstr>
      <vt:lpstr>OUR REQUEST</vt:lpstr>
      <vt:lpstr>Big Bend CC</vt:lpstr>
      <vt:lpstr>Moses Lake High School</vt:lpstr>
      <vt:lpstr>Moses Lake Memorial Day Parade</vt:lpstr>
      <vt:lpstr>Moses Lake Memorial Day Parade</vt:lpstr>
      <vt:lpstr>Home Depot in Moses Lake</vt:lpstr>
      <vt:lpstr>Education Tool</vt:lpstr>
      <vt:lpstr>Educational Tool</vt:lpstr>
      <vt:lpstr>Grant County Fair</vt:lpstr>
      <vt:lpstr>Grant Check</vt:lpstr>
      <vt:lpstr>Contact Info</vt:lpstr>
      <vt:lpstr>THANK YOU</vt:lpstr>
    </vt:vector>
  </TitlesOfParts>
  <Company>Grant County Technology Services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Impaired Driving Presentation</dc:title>
  <dc:creator>jsainsbury</dc:creator>
  <cp:lastModifiedBy>Washington State Patrol</cp:lastModifiedBy>
  <cp:revision>12</cp:revision>
  <dcterms:created xsi:type="dcterms:W3CDTF">2011-04-21T00:03:30Z</dcterms:created>
  <dcterms:modified xsi:type="dcterms:W3CDTF">2012-04-04T22:40:03Z</dcterms:modified>
</cp:coreProperties>
</file>