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2" r:id="rId3"/>
    <p:sldId id="277" r:id="rId4"/>
    <p:sldId id="278" r:id="rId5"/>
    <p:sldId id="279" r:id="rId6"/>
    <p:sldId id="280" r:id="rId7"/>
    <p:sldId id="281" r:id="rId8"/>
    <p:sldId id="283" r:id="rId9"/>
    <p:sldId id="284" r:id="rId10"/>
    <p:sldId id="285" r:id="rId11"/>
    <p:sldId id="286" r:id="rId12"/>
    <p:sldId id="290" r:id="rId13"/>
    <p:sldId id="287" r:id="rId14"/>
    <p:sldId id="288" r:id="rId15"/>
    <p:sldId id="289" r:id="rId16"/>
    <p:sldId id="291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Black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Black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Black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Black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 Black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 Black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 Black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 Black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 Black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76610" autoAdjust="0"/>
  </p:normalViewPr>
  <p:slideViewPr>
    <p:cSldViewPr>
      <p:cViewPr varScale="1">
        <p:scale>
          <a:sx n="101" d="100"/>
          <a:sy n="101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</a:defRPr>
            </a:lvl1pPr>
          </a:lstStyle>
          <a:p>
            <a:pPr>
              <a:defRPr/>
            </a:pPr>
            <a:fld id="{A7E57610-E4EA-4260-A705-67E9E14F25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4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4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4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33" tIns="46666" rIns="93333" bIns="46666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</a:defRPr>
            </a:lvl1pPr>
          </a:lstStyle>
          <a:p>
            <a:pPr>
              <a:defRPr/>
            </a:pPr>
            <a:fld id="{CA7EF766-8314-4D77-B065-4CC9971F72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E3A430-018A-4445-88D1-3A525C8525C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7EF766-8314-4D77-B065-4CC9971F724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0620D8-A943-4AC2-B741-3D4B8124A259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9936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993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06F62-E15D-4ED1-95EF-604F6686C3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DF003-9474-4551-BD32-247FBD398A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F2660-358C-4B47-9CA2-99A33A0109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1E1C1-CD77-4DCF-914D-A010DDBD5D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4056E-AF53-476F-9782-249CC08685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86335-7710-48BA-852E-CA81885583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58EE1-2A0C-4983-9A58-EB43A4B421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8AA30-BDBD-458F-AD04-5E48904450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900B2-F3CD-44BA-82B7-7142189C4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D0F31-3338-4BCC-84C6-7403645B32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A2322-3726-4A7B-9C09-83E0B47171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EAE6F-05FA-4946-AD6E-2555AD8FF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9833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9834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9834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9834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834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4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6B23A51-5C26-41F2-BBE1-65C951073E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16" r:id="rId5"/>
    <p:sldLayoutId id="2147483715" r:id="rId6"/>
    <p:sldLayoutId id="2147483714" r:id="rId7"/>
    <p:sldLayoutId id="2147483713" r:id="rId8"/>
    <p:sldLayoutId id="2147483712" r:id="rId9"/>
    <p:sldLayoutId id="2147483711" r:id="rId10"/>
    <p:sldLayoutId id="2147483710" r:id="rId11"/>
    <p:sldLayoutId id="214748370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2"/>
          <p:cNvSpPr txBox="1">
            <a:spLocks noChangeArrowheads="1"/>
          </p:cNvSpPr>
          <p:nvPr/>
        </p:nvSpPr>
        <p:spPr bwMode="auto">
          <a:xfrm>
            <a:off x="1981200" y="2743200"/>
            <a:ext cx="6705600" cy="152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4000">
                <a:latin typeface="Times New Roman MT Extra Bold"/>
              </a:rPr>
              <a:t>DEFENSE PERSPECTIVE</a:t>
            </a:r>
          </a:p>
          <a:p>
            <a:pPr algn="r">
              <a:spcBef>
                <a:spcPct val="50000"/>
              </a:spcBef>
            </a:pPr>
            <a:r>
              <a:rPr lang="en-US" sz="3600">
                <a:solidFill>
                  <a:srgbClr val="A6A6A6"/>
                </a:solidFill>
                <a:latin typeface="Times New Roman MT Extra Bold"/>
              </a:rPr>
              <a:t> Bill Bowman</a:t>
            </a:r>
          </a:p>
        </p:txBody>
      </p:sp>
      <p:sp>
        <p:nvSpPr>
          <p:cNvPr id="16386" name="TextBox 5"/>
          <p:cNvSpPr txBox="1">
            <a:spLocks noChangeArrowheads="1"/>
          </p:cNvSpPr>
          <p:nvPr/>
        </p:nvSpPr>
        <p:spPr bwMode="auto">
          <a:xfrm>
            <a:off x="457200" y="381000"/>
            <a:ext cx="2667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dobe Garamond Pro Bold"/>
              </a:rPr>
              <a:t>SCHROETER</a:t>
            </a:r>
          </a:p>
          <a:p>
            <a:r>
              <a:rPr lang="en-US">
                <a:latin typeface="Adobe Garamond Pro Bold"/>
              </a:rPr>
              <a:t>GOLDMARK</a:t>
            </a:r>
          </a:p>
          <a:p>
            <a:r>
              <a:rPr lang="en-US">
                <a:latin typeface="Adobe Garamond Pro Bold"/>
              </a:rPr>
              <a:t>&amp; BENDER</a:t>
            </a:r>
          </a:p>
        </p:txBody>
      </p:sp>
      <p:sp>
        <p:nvSpPr>
          <p:cNvPr id="16387" name="TextBox 6"/>
          <p:cNvSpPr txBox="1">
            <a:spLocks noChangeArrowheads="1"/>
          </p:cNvSpPr>
          <p:nvPr/>
        </p:nvSpPr>
        <p:spPr bwMode="auto">
          <a:xfrm>
            <a:off x="304800" y="6211888"/>
            <a:ext cx="8610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/>
              <a:t>810 Third Avenue, Suite 500</a:t>
            </a:r>
          </a:p>
          <a:p>
            <a:pPr algn="ctr"/>
            <a:r>
              <a:rPr lang="en-US" sz="1200"/>
              <a:t>Seattle, Washington 98104</a:t>
            </a:r>
          </a:p>
          <a:p>
            <a:pPr algn="ctr"/>
            <a:r>
              <a:rPr lang="en-US" sz="1200"/>
              <a:t>(206) 622-8000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smtClean="0">
                <a:effectLst/>
              </a:rPr>
              <a:t>CREDIBILITY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u="sng" smtClean="0"/>
              <a:t>Competence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u="sng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	Police Reports: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	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		Thorough and Complete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		Accurate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		Template</a:t>
            </a:r>
          </a:p>
          <a:p>
            <a:pPr>
              <a:buFont typeface="Wingdings" pitchFamily="2" charset="2"/>
              <a:buNone/>
              <a:defRPr/>
            </a:pPr>
            <a:endParaRPr lang="en-US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smtClean="0">
                <a:effectLst/>
              </a:rPr>
              <a:t>Recent Trends to Attack Credibility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Disciplinary Records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Facebook/Social Media</a:t>
            </a:r>
            <a:endParaRPr lang="en-US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smtClean="0">
                <a:effectLst/>
              </a:rPr>
              <a:t>WHY DON”T DRE CASES GO TO TRIAL?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endParaRPr lang="en-US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4294967295"/>
          </p:nvPr>
        </p:nvSpPr>
        <p:spPr>
          <a:xfrm>
            <a:off x="533400" y="1371600"/>
            <a:ext cx="8153400" cy="5486400"/>
          </a:xfrm>
        </p:spPr>
        <p:txBody>
          <a:bodyPr/>
          <a:lstStyle/>
          <a:p>
            <a:pPr marL="457200" indent="-457200" algn="ctr" eaLnBrk="1" hangingPunct="1">
              <a:buFont typeface="Wingdings" pitchFamily="2" charset="2"/>
              <a:buNone/>
            </a:pPr>
            <a:endParaRPr lang="en-US" u="sng" smtClean="0"/>
          </a:p>
          <a:p>
            <a:pPr marL="457200" indent="-457200" algn="ctr" eaLnBrk="1" hangingPunct="1">
              <a:buFont typeface="Wingdings" pitchFamily="2" charset="2"/>
              <a:buNone/>
            </a:pPr>
            <a:r>
              <a:rPr lang="en-US" u="sng" smtClean="0"/>
              <a:t>Nature of the Cases</a:t>
            </a:r>
            <a:endParaRPr lang="en-US" i="1" u="sng" smtClean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i="1" smtClean="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mtClean="0"/>
              <a:t>	Using AND possessing drugs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mtClean="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mtClean="0"/>
              <a:t>	Using drugs AND alcohol</a:t>
            </a:r>
            <a:endParaRPr lang="en-US" i="1" smtClean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i="1" smtClean="0"/>
          </a:p>
        </p:txBody>
      </p:sp>
      <p:sp>
        <p:nvSpPr>
          <p:cNvPr id="3" name="Title 2"/>
          <p:cNvSpPr>
            <a:spLocks noGrp="1"/>
          </p:cNvSpPr>
          <p:nvPr>
            <p:ph type="ctrTitle" sz="quarter" idx="4294967295"/>
          </p:nvPr>
        </p:nvSpPr>
        <p:spPr>
          <a:xfrm>
            <a:off x="0" y="0"/>
            <a:ext cx="9144000" cy="1295400"/>
          </a:xfrm>
        </p:spPr>
        <p:txBody>
          <a:bodyPr anchor="b" anchorCtr="1"/>
          <a:lstStyle/>
          <a:p>
            <a:pPr eaLnBrk="1" hangingPunct="1"/>
            <a:r>
              <a:rPr lang="en-US" smtClean="0">
                <a:effectLst/>
              </a:rPr>
              <a:t>WHY DON”T DRE CASES GO TO TRIAL?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4294967295"/>
          </p:nvPr>
        </p:nvSpPr>
        <p:spPr>
          <a:xfrm>
            <a:off x="533400" y="1371600"/>
            <a:ext cx="8153400" cy="548640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None/>
            </a:pPr>
            <a:endParaRPr lang="en-US" i="1" smtClean="0"/>
          </a:p>
          <a:p>
            <a:pPr marL="457200" indent="-457200" algn="ctr" eaLnBrk="1" hangingPunct="1">
              <a:buFont typeface="Wingdings" pitchFamily="2" charset="2"/>
              <a:buNone/>
            </a:pPr>
            <a:r>
              <a:rPr lang="en-US" sz="2400" u="sng" smtClean="0"/>
              <a:t>NATURE OF DEFENDANTS</a:t>
            </a:r>
          </a:p>
          <a:p>
            <a:pPr marL="457200" indent="-457200" algn="ctr" eaLnBrk="1" hangingPunct="1">
              <a:buFont typeface="Wingdings" pitchFamily="2" charset="2"/>
              <a:buNone/>
            </a:pPr>
            <a:endParaRPr lang="en-US" sz="2400" u="sng" smtClean="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2400" i="1" smtClean="0"/>
              <a:t>	</a:t>
            </a:r>
            <a:r>
              <a:rPr lang="en-US" sz="2400" smtClean="0"/>
              <a:t>Illegal Drugs 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2400" smtClean="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2400" smtClean="0"/>
              <a:t>		Significant History</a:t>
            </a:r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2400" smtClean="0"/>
              <a:t>		Public Defender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2400" smtClean="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2400" smtClean="0"/>
              <a:t>	Prescription Drugs </a:t>
            </a:r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mtClean="0"/>
              <a:t>		</a:t>
            </a:r>
            <a:r>
              <a:rPr lang="en-US" sz="2400" smtClean="0"/>
              <a:t>No History </a:t>
            </a:r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2400" smtClean="0"/>
              <a:t>		Private Counsel</a:t>
            </a:r>
            <a:endParaRPr lang="en-US" sz="2400" i="1" smtClean="0"/>
          </a:p>
        </p:txBody>
      </p:sp>
      <p:sp>
        <p:nvSpPr>
          <p:cNvPr id="3" name="Title 2"/>
          <p:cNvSpPr>
            <a:spLocks noGrp="1"/>
          </p:cNvSpPr>
          <p:nvPr>
            <p:ph type="ctrTitle" sz="quarter" idx="4294967295"/>
          </p:nvPr>
        </p:nvSpPr>
        <p:spPr>
          <a:xfrm>
            <a:off x="0" y="0"/>
            <a:ext cx="9144000" cy="1295400"/>
          </a:xfrm>
        </p:spPr>
        <p:txBody>
          <a:bodyPr anchor="b" anchorCtr="1"/>
          <a:lstStyle/>
          <a:p>
            <a:pPr eaLnBrk="1" hangingPunct="1"/>
            <a:r>
              <a:rPr lang="en-US" smtClean="0">
                <a:effectLst/>
              </a:rPr>
              <a:t>WHY DON”T DRE CASES GO TO TRIAL?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4294967295"/>
          </p:nvPr>
        </p:nvSpPr>
        <p:spPr>
          <a:xfrm>
            <a:off x="533400" y="1371600"/>
            <a:ext cx="8153400" cy="548640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None/>
            </a:pPr>
            <a:endParaRPr lang="en-US" sz="2000" i="1" smtClean="0"/>
          </a:p>
          <a:p>
            <a:pPr marL="457200" indent="-457200" algn="ctr" eaLnBrk="1" hangingPunct="1">
              <a:buFont typeface="Wingdings" pitchFamily="2" charset="2"/>
              <a:buNone/>
            </a:pPr>
            <a:r>
              <a:rPr lang="en-US" sz="2800" u="sng" smtClean="0"/>
              <a:t>RELUCTANCE TO PROSECUTE</a:t>
            </a:r>
          </a:p>
          <a:p>
            <a:pPr marL="457200" indent="-457200" algn="ctr" eaLnBrk="1" hangingPunct="1">
              <a:buFont typeface="Wingdings" pitchFamily="2" charset="2"/>
              <a:buNone/>
            </a:pPr>
            <a:endParaRPr lang="en-US" sz="2800" u="sng" smtClean="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2800" smtClean="0"/>
              <a:t>	Intimidated by DRE Evidence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2800" smtClean="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2800" smtClean="0"/>
              <a:t>	Blood Admissibility Issues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2800" smtClean="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2800" smtClean="0"/>
              <a:t>			Technical and Scientific Challenges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2800" smtClean="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2800" smtClean="0"/>
              <a:t>			Lack of Impairment Quantification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i="1" smtClean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2000" i="1" smtClean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2000" i="1" smtClean="0"/>
          </a:p>
        </p:txBody>
      </p:sp>
      <p:sp>
        <p:nvSpPr>
          <p:cNvPr id="3" name="Title 2"/>
          <p:cNvSpPr>
            <a:spLocks noGrp="1"/>
          </p:cNvSpPr>
          <p:nvPr>
            <p:ph type="ctrTitle" sz="quarter" idx="4294967295"/>
          </p:nvPr>
        </p:nvSpPr>
        <p:spPr>
          <a:xfrm>
            <a:off x="0" y="0"/>
            <a:ext cx="9144000" cy="1295400"/>
          </a:xfrm>
        </p:spPr>
        <p:txBody>
          <a:bodyPr anchor="b" anchorCtr="1"/>
          <a:lstStyle/>
          <a:p>
            <a:pPr eaLnBrk="1" hangingPunct="1"/>
            <a:r>
              <a:rPr lang="en-US" smtClean="0">
                <a:effectLst/>
              </a:rPr>
              <a:t>WHY DON”T DRE CASES GO TO TRIAL?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endParaRPr lang="en-US" smtClean="0">
              <a:effectLst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5400" smtClean="0">
                <a:effectLst/>
              </a:rPr>
              <a:t>QUESTIONS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Most Common Reasons Cases Dismissed/Evidence Suppressed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endParaRPr lang="en-US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533400" y="1371600"/>
            <a:ext cx="8153400" cy="5486400"/>
          </a:xfrm>
        </p:spPr>
        <p:txBody>
          <a:bodyPr/>
          <a:lstStyle/>
          <a:p>
            <a:pPr marL="457200" indent="-457200" algn="l" eaLnBrk="1" hangingPunct="1">
              <a:defRPr/>
            </a:pPr>
            <a:endParaRPr lang="en-US" i="1" smtClean="0"/>
          </a:p>
          <a:p>
            <a:pPr marL="457200" indent="-457200" algn="l" eaLnBrk="1" hangingPunct="1">
              <a:defRPr/>
            </a:pPr>
            <a:r>
              <a:rPr lang="en-US" smtClean="0"/>
              <a:t>      Can rely on information from third party if “sufficient indicia of reliability”:</a:t>
            </a:r>
          </a:p>
          <a:p>
            <a:pPr marL="457200" indent="-457200" algn="l" eaLnBrk="1" hangingPunct="1">
              <a:defRPr/>
            </a:pPr>
            <a:endParaRPr lang="en-US" smtClean="0"/>
          </a:p>
          <a:p>
            <a:pPr marL="457200" indent="-457200" algn="l" eaLnBrk="1" hangingPunct="1">
              <a:defRPr/>
            </a:pPr>
            <a:r>
              <a:rPr lang="en-US" smtClean="0"/>
              <a:t>      Informant is reliable; or</a:t>
            </a:r>
          </a:p>
          <a:p>
            <a:pPr marL="457200" indent="-457200" algn="l" eaLnBrk="1" hangingPunct="1">
              <a:defRPr/>
            </a:pPr>
            <a:endParaRPr lang="en-US" i="1" smtClean="0"/>
          </a:p>
          <a:p>
            <a:pPr marL="457200" indent="-457200" algn="l" eaLnBrk="1" hangingPunct="1">
              <a:defRPr/>
            </a:pPr>
            <a:r>
              <a:rPr lang="en-US" i="1" smtClean="0"/>
              <a:t>	</a:t>
            </a:r>
            <a:r>
              <a:rPr lang="en-US" smtClean="0"/>
              <a:t>Sufficient factual basis; AND </a:t>
            </a:r>
          </a:p>
          <a:p>
            <a:pPr marL="457200" indent="-457200" algn="l" eaLnBrk="1" hangingPunct="1">
              <a:defRPr/>
            </a:pPr>
            <a:r>
              <a:rPr lang="en-US" smtClean="0"/>
              <a:t>	</a:t>
            </a:r>
          </a:p>
          <a:p>
            <a:pPr marL="457200" indent="-457200" algn="l" eaLnBrk="1" hangingPunct="1">
              <a:defRPr/>
            </a:pPr>
            <a:r>
              <a:rPr lang="en-US" smtClean="0"/>
              <a:t>	Corroboration</a:t>
            </a:r>
          </a:p>
          <a:p>
            <a:pPr marL="457200" indent="-457200" algn="l" eaLnBrk="1" hangingPunct="1">
              <a:defRPr/>
            </a:pPr>
            <a:endParaRPr lang="en-US" smtClean="0"/>
          </a:p>
          <a:p>
            <a:pPr marL="457200" indent="-457200" algn="l" eaLnBrk="1" hangingPunct="1">
              <a:defRPr/>
            </a:pPr>
            <a:r>
              <a:rPr lang="en-US" smtClean="0">
                <a:solidFill>
                  <a:srgbClr val="00E5E5"/>
                </a:solidFill>
              </a:rPr>
              <a:t>	SOLUTION:  Ask Dispatch for as much information as possible</a:t>
            </a:r>
          </a:p>
          <a:p>
            <a:pPr marL="457200" indent="-457200" algn="l" eaLnBrk="1" hangingPunct="1">
              <a:defRPr/>
            </a:pPr>
            <a:r>
              <a:rPr lang="en-US" smtClean="0">
                <a:solidFill>
                  <a:srgbClr val="00E5E5"/>
                </a:solidFill>
              </a:rPr>
              <a:t>			 Be patient – Good things will come</a:t>
            </a:r>
          </a:p>
          <a:p>
            <a:pPr marL="457200" indent="-457200" algn="l" eaLnBrk="1" hangingPunct="1">
              <a:defRPr/>
            </a:pPr>
            <a:endParaRPr lang="en-US" i="1" smtClean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Most Common Reasons Cases Dismissed/Evidence Suppressed: #1 </a:t>
            </a:r>
            <a:r>
              <a:rPr lang="en-US" b="1" i="1" smtClean="0"/>
              <a:t>Unidentified/Identified Third Party Informant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533400" y="1371600"/>
            <a:ext cx="8153400" cy="5486400"/>
          </a:xfrm>
        </p:spPr>
        <p:txBody>
          <a:bodyPr/>
          <a:lstStyle/>
          <a:p>
            <a:pPr marL="457200" indent="-457200" algn="l" eaLnBrk="1" hangingPunct="1"/>
            <a:endParaRPr lang="en-US" i="1" smtClean="0"/>
          </a:p>
          <a:p>
            <a:pPr marL="457200" indent="-457200" algn="l" eaLnBrk="1" hangingPunct="1"/>
            <a:r>
              <a:rPr lang="en-US" smtClean="0"/>
              <a:t>Initial Seizure –  Reasonable Suspicion</a:t>
            </a:r>
          </a:p>
          <a:p>
            <a:pPr marL="457200" indent="-457200" algn="l" eaLnBrk="1" hangingPunct="1"/>
            <a:endParaRPr lang="en-US" smtClean="0"/>
          </a:p>
          <a:p>
            <a:pPr marL="457200" indent="-457200" algn="l" eaLnBrk="1" hangingPunct="1"/>
            <a:r>
              <a:rPr lang="en-US" smtClean="0"/>
              <a:t>Investigative Detention –  Confirm or Dispel Suspicion </a:t>
            </a:r>
          </a:p>
          <a:p>
            <a:pPr marL="457200" indent="-457200" algn="l" eaLnBrk="1" hangingPunct="1"/>
            <a:endParaRPr lang="en-US" smtClean="0"/>
          </a:p>
          <a:p>
            <a:pPr marL="457200" indent="-457200" algn="l" eaLnBrk="1" hangingPunct="1"/>
            <a:r>
              <a:rPr lang="en-US" smtClean="0"/>
              <a:t>Arrest – Probable Cause</a:t>
            </a:r>
          </a:p>
          <a:p>
            <a:pPr marL="457200" indent="-457200" algn="l" eaLnBrk="1" hangingPunct="1"/>
            <a:endParaRPr lang="en-US" smtClean="0"/>
          </a:p>
          <a:p>
            <a:pPr marL="457200" indent="-457200" algn="l" eaLnBrk="1" hangingPunct="1"/>
            <a:r>
              <a:rPr lang="en-US" smtClean="0"/>
              <a:t>CrRJL 3.1 – Right to Lawyer Shall Accrue As Soon as Feasible  After</a:t>
            </a:r>
          </a:p>
          <a:p>
            <a:pPr marL="457200" indent="-457200" algn="l" eaLnBrk="1" hangingPunct="1"/>
            <a:r>
              <a:rPr lang="en-US" smtClean="0"/>
              <a:t>		      Arrest</a:t>
            </a:r>
          </a:p>
          <a:p>
            <a:pPr marL="457200" indent="-457200" algn="l" eaLnBrk="1" hangingPunct="1"/>
            <a:endParaRPr lang="en-US" smtClean="0"/>
          </a:p>
          <a:p>
            <a:pPr marL="457200" indent="-457200" algn="l" eaLnBrk="1" hangingPunct="1"/>
            <a:r>
              <a:rPr lang="en-US" smtClean="0"/>
              <a:t>                  As Soon As Feasible Means Immediately</a:t>
            </a:r>
          </a:p>
          <a:p>
            <a:pPr marL="457200" indent="-457200" algn="l" eaLnBrk="1" hangingPunct="1"/>
            <a:endParaRPr lang="en-US" smtClean="0"/>
          </a:p>
          <a:p>
            <a:pPr marL="457200" indent="-457200" algn="l" eaLnBrk="1" hangingPunct="1"/>
            <a:r>
              <a:rPr lang="en-US" smtClean="0">
                <a:solidFill>
                  <a:srgbClr val="00E5E5"/>
                </a:solidFill>
              </a:rPr>
              <a:t>SOLUTION:  Advise of Right to Counsel At Time Suspicion Confirmed</a:t>
            </a:r>
            <a:endParaRPr lang="en-US" i="1" smtClean="0">
              <a:solidFill>
                <a:srgbClr val="00E5E5"/>
              </a:solidFill>
            </a:endParaRPr>
          </a:p>
          <a:p>
            <a:pPr marL="457200" indent="-457200" algn="l" eaLnBrk="1" hangingPunct="1"/>
            <a:endParaRPr lang="en-US" i="1" smtClean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Most Common Reasons Cases Dismissed/Evidence Suppressed: #2 </a:t>
            </a:r>
            <a:r>
              <a:rPr lang="en-US" b="1" i="1" smtClean="0"/>
              <a:t>Exceeding Scope of Terry/CrRLJ 3.1 Violation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533400" y="1371600"/>
            <a:ext cx="8153400" cy="5486400"/>
          </a:xfrm>
        </p:spPr>
        <p:txBody>
          <a:bodyPr/>
          <a:lstStyle/>
          <a:p>
            <a:pPr marL="457200" indent="-457200" algn="l" eaLnBrk="1" hangingPunct="1"/>
            <a:endParaRPr lang="en-US" i="1" smtClean="0"/>
          </a:p>
          <a:p>
            <a:pPr marL="457200" indent="-457200" algn="l" eaLnBrk="1" hangingPunct="1"/>
            <a:r>
              <a:rPr lang="en-US" i="1" smtClean="0"/>
              <a:t>     </a:t>
            </a:r>
            <a:r>
              <a:rPr lang="en-US" smtClean="0"/>
              <a:t> Police may search a car incident to arrest only if:</a:t>
            </a:r>
          </a:p>
          <a:p>
            <a:pPr marL="457200" indent="-457200" algn="l" eaLnBrk="1" hangingPunct="1"/>
            <a:endParaRPr lang="en-US" smtClean="0"/>
          </a:p>
          <a:p>
            <a:pPr marL="457200" indent="-457200" algn="l" eaLnBrk="1" hangingPunct="1"/>
            <a:r>
              <a:rPr lang="en-US" smtClean="0"/>
              <a:t>	The defendant is within reaching distances of the passenger compartment at the time of the search; or</a:t>
            </a:r>
          </a:p>
          <a:p>
            <a:pPr marL="457200" indent="-457200" algn="l" eaLnBrk="1" hangingPunct="1"/>
            <a:endParaRPr lang="en-US" smtClean="0"/>
          </a:p>
          <a:p>
            <a:pPr marL="457200" indent="-457200" algn="l" eaLnBrk="1" hangingPunct="1"/>
            <a:r>
              <a:rPr lang="en-US" smtClean="0"/>
              <a:t>	Iit’s reasonable to believe that the car contains evidence of a crime. </a:t>
            </a:r>
            <a:r>
              <a:rPr lang="en-US" i="1" smtClean="0"/>
              <a:t>Arizona v. Gant </a:t>
            </a:r>
            <a:endParaRPr lang="en-US" smtClean="0"/>
          </a:p>
          <a:p>
            <a:pPr marL="457200" indent="-457200" algn="l" eaLnBrk="1" hangingPunct="1"/>
            <a:endParaRPr lang="en-US" smtClean="0"/>
          </a:p>
          <a:p>
            <a:pPr marL="457200" indent="-457200" algn="l" eaLnBrk="1" hangingPunct="1"/>
            <a:r>
              <a:rPr lang="en-US" smtClean="0"/>
              <a:t>	No Inevitable Discovery Doctrine in Washington</a:t>
            </a:r>
          </a:p>
          <a:p>
            <a:pPr marL="457200" indent="-457200" algn="l" eaLnBrk="1" hangingPunct="1"/>
            <a:endParaRPr lang="en-US" smtClean="0"/>
          </a:p>
          <a:p>
            <a:pPr marL="457200" indent="-457200" algn="l" eaLnBrk="1" hangingPunct="1"/>
            <a:r>
              <a:rPr lang="en-US" smtClean="0">
                <a:solidFill>
                  <a:srgbClr val="00E5E5"/>
                </a:solidFill>
              </a:rPr>
              <a:t>	SOLUTION: Only conduct search in exigent circumstances</a:t>
            </a:r>
          </a:p>
          <a:p>
            <a:pPr marL="457200" indent="-457200" algn="l" eaLnBrk="1" hangingPunct="1"/>
            <a:r>
              <a:rPr lang="en-US" smtClean="0">
                <a:solidFill>
                  <a:srgbClr val="00E5E5"/>
                </a:solidFill>
              </a:rPr>
              <a:t>			 Mandatory Impound Law</a:t>
            </a:r>
            <a:endParaRPr lang="en-US" i="1" smtClean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Most Common Reasons Cases Dismissed/Evidence Suppressed:</a:t>
            </a:r>
            <a:br>
              <a:rPr lang="en-US" smtClean="0"/>
            </a:br>
            <a:r>
              <a:rPr lang="en-US" smtClean="0"/>
              <a:t>#3 </a:t>
            </a:r>
            <a:r>
              <a:rPr lang="en-US" b="1" i="1" smtClean="0"/>
              <a:t>Search Incident to Arrest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533400" y="1371600"/>
            <a:ext cx="8153400" cy="5486400"/>
          </a:xfrm>
        </p:spPr>
        <p:txBody>
          <a:bodyPr/>
          <a:lstStyle/>
          <a:p>
            <a:pPr marL="457200" indent="-457200" algn="l" eaLnBrk="1" hangingPunct="1">
              <a:lnSpc>
                <a:spcPct val="80000"/>
              </a:lnSpc>
            </a:pPr>
            <a:endParaRPr lang="en-US" i="1" smtClean="0"/>
          </a:p>
          <a:p>
            <a:pPr marL="457200" indent="-457200" algn="l" eaLnBrk="1" hangingPunct="1">
              <a:lnSpc>
                <a:spcPct val="80000"/>
              </a:lnSpc>
            </a:pPr>
            <a:r>
              <a:rPr lang="en-US" smtClean="0"/>
              <a:t>     When defendant invokes right to counsel, not subject to further interrogation unless:</a:t>
            </a:r>
          </a:p>
          <a:p>
            <a:pPr marL="457200" indent="-457200" algn="l" eaLnBrk="1" hangingPunct="1">
              <a:lnSpc>
                <a:spcPct val="80000"/>
              </a:lnSpc>
            </a:pPr>
            <a:endParaRPr lang="en-US" i="1" smtClean="0"/>
          </a:p>
          <a:p>
            <a:pPr marL="457200" indent="-457200" algn="l" eaLnBrk="1" hangingPunct="1">
              <a:lnSpc>
                <a:spcPct val="80000"/>
              </a:lnSpc>
            </a:pPr>
            <a:r>
              <a:rPr lang="en-US" i="1" smtClean="0"/>
              <a:t>	 </a:t>
            </a:r>
            <a:r>
              <a:rPr lang="en-US" smtClean="0"/>
              <a:t>He initiates further questioning himself; or </a:t>
            </a:r>
          </a:p>
          <a:p>
            <a:pPr marL="457200" indent="-457200" algn="l" eaLnBrk="1" hangingPunct="1">
              <a:lnSpc>
                <a:spcPct val="80000"/>
              </a:lnSpc>
            </a:pPr>
            <a:endParaRPr lang="en-US" smtClean="0"/>
          </a:p>
          <a:p>
            <a:pPr marL="457200" indent="-457200" algn="l" eaLnBrk="1" hangingPunct="1">
              <a:lnSpc>
                <a:spcPct val="80000"/>
              </a:lnSpc>
            </a:pPr>
            <a:r>
              <a:rPr lang="en-US" i="1" smtClean="0"/>
              <a:t>	</a:t>
            </a:r>
            <a:r>
              <a:rPr lang="en-US" smtClean="0"/>
              <a:t>Counsel has been made available to him</a:t>
            </a:r>
          </a:p>
          <a:p>
            <a:pPr marL="457200" indent="-457200" algn="l" eaLnBrk="1" hangingPunct="1">
              <a:lnSpc>
                <a:spcPct val="80000"/>
              </a:lnSpc>
            </a:pPr>
            <a:r>
              <a:rPr lang="en-US" smtClean="0"/>
              <a:t>		</a:t>
            </a:r>
            <a:r>
              <a:rPr lang="en-US" i="1" smtClean="0"/>
              <a:t>Edwards v. Arizona</a:t>
            </a:r>
            <a:endParaRPr lang="en-US" smtClean="0"/>
          </a:p>
          <a:p>
            <a:pPr marL="457200" indent="-457200" algn="l" eaLnBrk="1" hangingPunct="1">
              <a:lnSpc>
                <a:spcPct val="80000"/>
              </a:lnSpc>
            </a:pPr>
            <a:endParaRPr lang="en-US" smtClean="0"/>
          </a:p>
          <a:p>
            <a:pPr marL="457200" indent="-457200" algn="l" eaLnBrk="1" hangingPunct="1">
              <a:lnSpc>
                <a:spcPct val="80000"/>
              </a:lnSpc>
            </a:pPr>
            <a:r>
              <a:rPr lang="en-US" i="1" smtClean="0"/>
              <a:t>	 </a:t>
            </a:r>
            <a:r>
              <a:rPr lang="en-US" smtClean="0"/>
              <a:t>Made available means actually present (telephone not enough)</a:t>
            </a:r>
          </a:p>
          <a:p>
            <a:pPr marL="457200" indent="-457200" algn="l" eaLnBrk="1" hangingPunct="1">
              <a:lnSpc>
                <a:spcPct val="80000"/>
              </a:lnSpc>
            </a:pPr>
            <a:r>
              <a:rPr lang="en-US" i="1" smtClean="0"/>
              <a:t> 		Minnick v. Mississippi</a:t>
            </a:r>
          </a:p>
          <a:p>
            <a:pPr marL="457200" indent="-457200" algn="l" eaLnBrk="1" hangingPunct="1">
              <a:lnSpc>
                <a:spcPct val="80000"/>
              </a:lnSpc>
            </a:pPr>
            <a:endParaRPr lang="en-US" i="1" smtClean="0"/>
          </a:p>
          <a:p>
            <a:pPr marL="457200" indent="-457200" algn="l" eaLnBrk="1" hangingPunct="1">
              <a:lnSpc>
                <a:spcPct val="80000"/>
              </a:lnSpc>
            </a:pPr>
            <a:r>
              <a:rPr lang="en-US" smtClean="0"/>
              <a:t>	Different than Invocation of Right to Remain Silent</a:t>
            </a:r>
          </a:p>
          <a:p>
            <a:pPr marL="457200" indent="-457200" algn="l" eaLnBrk="1" hangingPunct="1">
              <a:lnSpc>
                <a:spcPct val="80000"/>
              </a:lnSpc>
            </a:pPr>
            <a:endParaRPr lang="en-US" smtClean="0"/>
          </a:p>
          <a:p>
            <a:pPr marL="457200" indent="-457200" algn="l" eaLnBrk="1" hangingPunct="1">
              <a:lnSpc>
                <a:spcPct val="80000"/>
              </a:lnSpc>
            </a:pPr>
            <a:r>
              <a:rPr lang="en-US" smtClean="0">
                <a:solidFill>
                  <a:srgbClr val="00E5E5"/>
                </a:solidFill>
              </a:rPr>
              <a:t>SOLUTION:  Once invoke right to counsel – Stop Interrogation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Most Common Reasons Cases Dismissed/Evidence Suppressed: </a:t>
            </a:r>
            <a:br>
              <a:rPr lang="en-US" smtClean="0"/>
            </a:br>
            <a:r>
              <a:rPr lang="en-US" smtClean="0"/>
              <a:t># 4 </a:t>
            </a:r>
            <a:r>
              <a:rPr lang="en-US" b="1" i="1" smtClean="0"/>
              <a:t>Right to Counsel Violation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533400" y="1371600"/>
            <a:ext cx="8153400" cy="5486400"/>
          </a:xfrm>
        </p:spPr>
        <p:txBody>
          <a:bodyPr/>
          <a:lstStyle/>
          <a:p>
            <a:pPr marL="457200" indent="-457200" algn="l" eaLnBrk="1" hangingPunct="1">
              <a:defRPr/>
            </a:pPr>
            <a:endParaRPr lang="en-US" sz="3200" i="1" smtClean="0"/>
          </a:p>
          <a:p>
            <a:pPr marL="457200" indent="-457200" eaLnBrk="1" hangingPunct="1">
              <a:defRPr/>
            </a:pPr>
            <a:r>
              <a:rPr lang="en-US" sz="5400" b="1" smtClean="0"/>
              <a:t>CREDIBILITY</a:t>
            </a:r>
          </a:p>
          <a:p>
            <a:pPr marL="457200" indent="-457200" algn="l" eaLnBrk="1" hangingPunct="1">
              <a:defRPr/>
            </a:pPr>
            <a:endParaRPr lang="en-US" sz="5400" u="sng" smtClean="0"/>
          </a:p>
          <a:p>
            <a:pPr marL="457200" indent="-457200" algn="l" eaLnBrk="1" hangingPunct="1">
              <a:defRPr/>
            </a:pPr>
            <a:endParaRPr lang="en-US" sz="3200" smtClean="0"/>
          </a:p>
          <a:p>
            <a:pPr marL="457200" indent="-457200" algn="l" eaLnBrk="1" hangingPunct="1">
              <a:defRPr/>
            </a:pPr>
            <a:endParaRPr lang="en-US" sz="3200" smtClean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Most Common Reason A Case Is Lost At Trial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smtClean="0">
                <a:effectLst/>
              </a:rPr>
              <a:t>CREDIBILITY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u="sng" smtClean="0"/>
              <a:t>Testimony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		Demeanor is Everything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i="1" smtClean="0"/>
              <a:t>		</a:t>
            </a:r>
            <a:endParaRPr lang="en-US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smtClean="0">
                <a:effectLst/>
              </a:rPr>
              <a:t>CREDIBILITY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u="sng" smtClean="0"/>
              <a:t>Fundamental Fairness</a:t>
            </a:r>
            <a:endParaRPr lang="en-US" smtClean="0"/>
          </a:p>
          <a:p>
            <a:pPr eaLnBrk="1" hangingPunct="1">
              <a:lnSpc>
                <a:spcPct val="90000"/>
              </a:lnSpc>
              <a:defRPr/>
            </a:pPr>
            <a:endParaRPr lang="en-US" u="sng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	Give Defendant Opportunity to Succeed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i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	Video: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i="1" smtClean="0"/>
              <a:t>		</a:t>
            </a:r>
            <a:r>
              <a:rPr lang="en-US" smtClean="0"/>
              <a:t>Proper Working Order;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		Consistent With Report;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		Captures ENTIRE contact</a:t>
            </a:r>
          </a:p>
          <a:p>
            <a:pPr>
              <a:lnSpc>
                <a:spcPct val="90000"/>
              </a:lnSpc>
              <a:defRPr/>
            </a:pPr>
            <a:endParaRPr lang="en-US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t">
  <a:themeElements>
    <a:clrScheme name="Custom 1">
      <a:dk1>
        <a:srgbClr val="3434FF"/>
      </a:dk1>
      <a:lt1>
        <a:srgbClr val="FFFFFF"/>
      </a:lt1>
      <a:dk2>
        <a:srgbClr val="000086"/>
      </a:dk2>
      <a:lt2>
        <a:srgbClr val="CCFFFF"/>
      </a:lt2>
      <a:accent1>
        <a:srgbClr val="0099FF"/>
      </a:accent1>
      <a:accent2>
        <a:srgbClr val="00B000"/>
      </a:accent2>
      <a:accent3>
        <a:srgbClr val="AAAAC3"/>
      </a:accent3>
      <a:accent4>
        <a:srgbClr val="DADADA"/>
      </a:accent4>
      <a:accent5>
        <a:srgbClr val="AACAFF"/>
      </a:accent5>
      <a:accent6>
        <a:srgbClr val="009F00"/>
      </a:accent6>
      <a:hlink>
        <a:srgbClr val="FFE701"/>
      </a:hlink>
      <a:folHlink>
        <a:srgbClr val="FF9900"/>
      </a:folHlink>
    </a:clrScheme>
    <a:fontScheme name="Slit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6031</TotalTime>
  <Words>220</Words>
  <Application>Microsoft Office PowerPoint</Application>
  <PresentationFormat>On-screen Show (4:3)</PresentationFormat>
  <Paragraphs>129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Slit</vt:lpstr>
      <vt:lpstr>Slide 1</vt:lpstr>
      <vt:lpstr>Most Common Reasons Cases Dismissed/Evidence Suppressed</vt:lpstr>
      <vt:lpstr>Most Common Reasons Cases Dismissed/Evidence Suppressed: #1 Unidentified/Identified Third Party Informant </vt:lpstr>
      <vt:lpstr>Most Common Reasons Cases Dismissed/Evidence Suppressed: #2 Exceeding Scope of Terry/CrRLJ 3.1 Violation</vt:lpstr>
      <vt:lpstr>Most Common Reasons Cases Dismissed/Evidence Suppressed: #3 Search Incident to Arrest</vt:lpstr>
      <vt:lpstr>Most Common Reasons Cases Dismissed/Evidence Suppressed:  # 4 Right to Counsel Violation</vt:lpstr>
      <vt:lpstr>Most Common Reason A Case Is Lost At Trial</vt:lpstr>
      <vt:lpstr>CREDIBILITY</vt:lpstr>
      <vt:lpstr>CREDIBILITY</vt:lpstr>
      <vt:lpstr>CREDIBILITY</vt:lpstr>
      <vt:lpstr>Recent Trends to Attack Credibility</vt:lpstr>
      <vt:lpstr>WHY DON”T DRE CASES GO TO TRIAL?</vt:lpstr>
      <vt:lpstr>WHY DON”T DRE CASES GO TO TRIAL?</vt:lpstr>
      <vt:lpstr>WHY DON”T DRE CASES GO TO TRIAL?</vt:lpstr>
      <vt:lpstr>WHY DON”T DRE CASES GO TO TRIAL?</vt:lpstr>
      <vt:lpstr>Slide 16</vt:lpstr>
    </vt:vector>
  </TitlesOfParts>
  <Company>Fox, Bowman &amp; Duarte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 Scott Fox</dc:creator>
  <cp:lastModifiedBy>Washington State Patrol</cp:lastModifiedBy>
  <cp:revision>440</cp:revision>
  <cp:lastPrinted>1601-01-01T00:00:00Z</cp:lastPrinted>
  <dcterms:created xsi:type="dcterms:W3CDTF">2003-11-14T04:39:30Z</dcterms:created>
  <dcterms:modified xsi:type="dcterms:W3CDTF">2012-03-26T19:55:53Z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